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56" r:id="rId2"/>
    <p:sldId id="259" r:id="rId3"/>
    <p:sldId id="257" r:id="rId4"/>
    <p:sldId id="258" r:id="rId5"/>
    <p:sldId id="273" r:id="rId6"/>
    <p:sldId id="260" r:id="rId7"/>
    <p:sldId id="261" r:id="rId8"/>
    <p:sldId id="264" r:id="rId9"/>
    <p:sldId id="276" r:id="rId10"/>
    <p:sldId id="275" r:id="rId11"/>
    <p:sldId id="277" r:id="rId12"/>
    <p:sldId id="278" r:id="rId13"/>
    <p:sldId id="279" r:id="rId14"/>
    <p:sldId id="280" r:id="rId15"/>
    <p:sldId id="281"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a Devlin" initials="ND" lastIdx="1" clrIdx="0">
    <p:extLst>
      <p:ext uri="{19B8F6BF-5375-455C-9EA6-DF929625EA0E}">
        <p15:presenceInfo xmlns:p15="http://schemas.microsoft.com/office/powerpoint/2012/main" userId="Nora Devl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4B6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89775" autoAdjust="0"/>
  </p:normalViewPr>
  <p:slideViewPr>
    <p:cSldViewPr snapToGrid="0">
      <p:cViewPr varScale="1">
        <p:scale>
          <a:sx n="103" d="100"/>
          <a:sy n="103" d="100"/>
        </p:scale>
        <p:origin x="516" y="11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7" d="100"/>
          <a:sy n="67" d="100"/>
        </p:scale>
        <p:origin x="307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0-14T16:00:20.356" idx="1">
    <p:pos x="7088" y="671"/>
    <p:text>pare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4CACD1-585E-4276-8DBB-7BDD7B566083}"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00C1152C-7388-4CBB-98CB-69D805E57FDA}">
      <dgm:prSet phldrT="[Text]"/>
      <dgm:spPr/>
      <dgm:t>
        <a:bodyPr/>
        <a:lstStyle/>
        <a:p>
          <a:r>
            <a:rPr lang="en-US" dirty="0"/>
            <a:t>Speaking as a Citizen</a:t>
          </a:r>
        </a:p>
      </dgm:t>
    </dgm:pt>
    <dgm:pt modelId="{A562F6A9-39C6-4567-A2A6-64E5CA60E243}" type="parTrans" cxnId="{2F7DFB62-408A-4CE1-8FEB-1C99E7B71FFC}">
      <dgm:prSet/>
      <dgm:spPr/>
      <dgm:t>
        <a:bodyPr/>
        <a:lstStyle/>
        <a:p>
          <a:endParaRPr lang="en-US"/>
        </a:p>
      </dgm:t>
    </dgm:pt>
    <dgm:pt modelId="{2C764E3F-E8B7-4C29-8A6E-651F16100D1A}" type="sibTrans" cxnId="{2F7DFB62-408A-4CE1-8FEB-1C99E7B71FFC}">
      <dgm:prSet/>
      <dgm:spPr/>
      <dgm:t>
        <a:bodyPr/>
        <a:lstStyle/>
        <a:p>
          <a:endParaRPr lang="en-US"/>
        </a:p>
      </dgm:t>
    </dgm:pt>
    <dgm:pt modelId="{810284BB-276A-46A1-9B08-0FC68822778E}">
      <dgm:prSet phldrT="[Text]"/>
      <dgm:spPr/>
      <dgm:t>
        <a:bodyPr/>
        <a:lstStyle/>
        <a:p>
          <a:r>
            <a:rPr lang="en-US" dirty="0"/>
            <a:t>On a Matter of Public Concern</a:t>
          </a:r>
        </a:p>
      </dgm:t>
    </dgm:pt>
    <dgm:pt modelId="{7711FF6C-C251-4C77-9427-C31FFCD25B82}" type="parTrans" cxnId="{F7F81713-5511-4ECB-8A2D-FF28228A7FF3}">
      <dgm:prSet/>
      <dgm:spPr/>
      <dgm:t>
        <a:bodyPr/>
        <a:lstStyle/>
        <a:p>
          <a:endParaRPr lang="en-US"/>
        </a:p>
      </dgm:t>
    </dgm:pt>
    <dgm:pt modelId="{96A93F20-39C0-43A8-972D-290E3BFE1FD3}" type="sibTrans" cxnId="{F7F81713-5511-4ECB-8A2D-FF28228A7FF3}">
      <dgm:prSet/>
      <dgm:spPr/>
      <dgm:t>
        <a:bodyPr/>
        <a:lstStyle/>
        <a:p>
          <a:endParaRPr lang="en-US"/>
        </a:p>
      </dgm:t>
    </dgm:pt>
    <dgm:pt modelId="{D4BE80E9-BB86-4CCE-87C7-B118CC4B1FB3}">
      <dgm:prSet phldrT="[Text]"/>
      <dgm:spPr/>
      <dgm:t>
        <a:bodyPr/>
        <a:lstStyle/>
        <a:p>
          <a:r>
            <a:rPr lang="en-US" dirty="0"/>
            <a:t>If speech is on a private matter, inquiry ends per </a:t>
          </a:r>
          <a:r>
            <a:rPr lang="en-US" i="1" dirty="0"/>
            <a:t>Connick v. Myers</a:t>
          </a:r>
          <a:endParaRPr lang="en-US" dirty="0"/>
        </a:p>
      </dgm:t>
    </dgm:pt>
    <dgm:pt modelId="{A180683E-95A9-4B74-B95D-88263818416F}" type="parTrans" cxnId="{5C85CB9E-1970-4265-90AE-1EE1885A3159}">
      <dgm:prSet/>
      <dgm:spPr/>
      <dgm:t>
        <a:bodyPr/>
        <a:lstStyle/>
        <a:p>
          <a:endParaRPr lang="en-US"/>
        </a:p>
      </dgm:t>
    </dgm:pt>
    <dgm:pt modelId="{AC8D31A0-090B-4CE5-BCE8-143CB8A24458}" type="sibTrans" cxnId="{5C85CB9E-1970-4265-90AE-1EE1885A3159}">
      <dgm:prSet/>
      <dgm:spPr/>
      <dgm:t>
        <a:bodyPr/>
        <a:lstStyle/>
        <a:p>
          <a:endParaRPr lang="en-US"/>
        </a:p>
      </dgm:t>
    </dgm:pt>
    <dgm:pt modelId="{37B5B9B8-E056-4508-8787-ED28B5A7B411}">
      <dgm:prSet phldrT="[Text]"/>
      <dgm:spPr/>
      <dgm:t>
        <a:bodyPr/>
        <a:lstStyle/>
        <a:p>
          <a:r>
            <a:rPr lang="en-US" dirty="0"/>
            <a:t>Employee’s interests outweighs the government’s interests</a:t>
          </a:r>
        </a:p>
      </dgm:t>
    </dgm:pt>
    <dgm:pt modelId="{37C93D12-8A40-4006-A53D-0BB2D17E0522}" type="sibTrans" cxnId="{633B6C9B-3DDC-4EFE-B61B-7BDE5DD39CEF}">
      <dgm:prSet/>
      <dgm:spPr/>
      <dgm:t>
        <a:bodyPr/>
        <a:lstStyle/>
        <a:p>
          <a:endParaRPr lang="en-US"/>
        </a:p>
      </dgm:t>
    </dgm:pt>
    <dgm:pt modelId="{63C515F5-278E-4356-A35A-ACCB0083BD5C}" type="parTrans" cxnId="{633B6C9B-3DDC-4EFE-B61B-7BDE5DD39CEF}">
      <dgm:prSet/>
      <dgm:spPr/>
      <dgm:t>
        <a:bodyPr/>
        <a:lstStyle/>
        <a:p>
          <a:endParaRPr lang="en-US"/>
        </a:p>
      </dgm:t>
    </dgm:pt>
    <dgm:pt modelId="{374BAEF1-84ED-406F-914D-71559A11F19B}">
      <dgm:prSet phldrT="[Text]"/>
      <dgm:spPr/>
      <dgm:t>
        <a:bodyPr/>
        <a:lstStyle/>
        <a:p>
          <a:r>
            <a:rPr lang="en-US" dirty="0"/>
            <a:t>There was an adverse employment action</a:t>
          </a:r>
        </a:p>
      </dgm:t>
    </dgm:pt>
    <dgm:pt modelId="{91122393-0BEF-4CF6-99CC-55514585CBE9}" type="parTrans" cxnId="{6FDAAAEF-4727-402B-9762-317714C30006}">
      <dgm:prSet/>
      <dgm:spPr/>
      <dgm:t>
        <a:bodyPr/>
        <a:lstStyle/>
        <a:p>
          <a:endParaRPr lang="en-US"/>
        </a:p>
      </dgm:t>
    </dgm:pt>
    <dgm:pt modelId="{3BCF09D3-FE52-42ED-8DF8-61EED101B09D}" type="sibTrans" cxnId="{6FDAAAEF-4727-402B-9762-317714C30006}">
      <dgm:prSet/>
      <dgm:spPr/>
      <dgm:t>
        <a:bodyPr/>
        <a:lstStyle/>
        <a:p>
          <a:endParaRPr lang="en-US"/>
        </a:p>
      </dgm:t>
    </dgm:pt>
    <dgm:pt modelId="{13CE27AC-3B93-40A2-B0D5-9F4142500AE4}">
      <dgm:prSet phldrT="[Text]"/>
      <dgm:spPr/>
      <dgm:t>
        <a:bodyPr/>
        <a:lstStyle/>
        <a:p>
          <a:r>
            <a:rPr lang="en-US" dirty="0"/>
            <a:t>Absent protected speech different outcome</a:t>
          </a:r>
        </a:p>
      </dgm:t>
    </dgm:pt>
    <dgm:pt modelId="{E052A758-DE1D-403E-925A-5ED997A4C7B5}" type="parTrans" cxnId="{E0E31EB5-0738-4671-974A-11BC38629CB1}">
      <dgm:prSet/>
      <dgm:spPr/>
      <dgm:t>
        <a:bodyPr/>
        <a:lstStyle/>
        <a:p>
          <a:endParaRPr lang="en-US"/>
        </a:p>
      </dgm:t>
    </dgm:pt>
    <dgm:pt modelId="{7CFD5F6C-1A6C-474D-9C95-93FA3823A2DA}" type="sibTrans" cxnId="{E0E31EB5-0738-4671-974A-11BC38629CB1}">
      <dgm:prSet/>
      <dgm:spPr/>
      <dgm:t>
        <a:bodyPr/>
        <a:lstStyle/>
        <a:p>
          <a:endParaRPr lang="en-US"/>
        </a:p>
      </dgm:t>
    </dgm:pt>
    <dgm:pt modelId="{93AF8807-CAFD-4605-AD30-050EBA5B4554}">
      <dgm:prSet phldrT="[Text]"/>
      <dgm:spPr/>
      <dgm:t>
        <a:bodyPr/>
        <a:lstStyle/>
        <a:p>
          <a:r>
            <a:rPr lang="en-US" dirty="0"/>
            <a:t>If government interests outweigh the employee interests, inquiry ends per </a:t>
          </a:r>
          <a:r>
            <a:rPr lang="en-US" i="1" dirty="0"/>
            <a:t>Pickering v. Board of Education</a:t>
          </a:r>
          <a:endParaRPr lang="en-US" dirty="0"/>
        </a:p>
      </dgm:t>
    </dgm:pt>
    <dgm:pt modelId="{3EA5935E-D31C-4293-BF59-7A29066C87D5}" type="parTrans" cxnId="{1836BB5E-BED6-46F5-A008-5F5C8E4AC7C1}">
      <dgm:prSet/>
      <dgm:spPr/>
      <dgm:t>
        <a:bodyPr/>
        <a:lstStyle/>
        <a:p>
          <a:endParaRPr lang="en-US"/>
        </a:p>
      </dgm:t>
    </dgm:pt>
    <dgm:pt modelId="{6F74360A-270C-4EFD-9970-E89A2ADAC1E7}" type="sibTrans" cxnId="{1836BB5E-BED6-46F5-A008-5F5C8E4AC7C1}">
      <dgm:prSet/>
      <dgm:spPr/>
      <dgm:t>
        <a:bodyPr/>
        <a:lstStyle/>
        <a:p>
          <a:endParaRPr lang="en-US"/>
        </a:p>
      </dgm:t>
    </dgm:pt>
    <dgm:pt modelId="{41C4899D-D6D5-4E66-9313-F5FDF468A666}">
      <dgm:prSet phldrT="[Text]"/>
      <dgm:spPr/>
      <dgm:t>
        <a:bodyPr/>
        <a:lstStyle/>
        <a:p>
          <a:r>
            <a:rPr lang="en-US" dirty="0"/>
            <a:t>If speaking as an Employee, inquiry ends per </a:t>
          </a:r>
          <a:r>
            <a:rPr lang="en-US" i="1" dirty="0"/>
            <a:t>Garcetti v. Ceballos</a:t>
          </a:r>
        </a:p>
      </dgm:t>
    </dgm:pt>
    <dgm:pt modelId="{631DD48F-7A64-4120-91A4-562F20E970D5}" type="parTrans" cxnId="{B1FF9BFA-6BBF-48CF-AA7D-E23494170555}">
      <dgm:prSet/>
      <dgm:spPr/>
      <dgm:t>
        <a:bodyPr/>
        <a:lstStyle/>
        <a:p>
          <a:endParaRPr lang="en-US"/>
        </a:p>
      </dgm:t>
    </dgm:pt>
    <dgm:pt modelId="{4EFCF9F1-CFB9-4CB2-AD78-7F653DC23A67}" type="sibTrans" cxnId="{B1FF9BFA-6BBF-48CF-AA7D-E23494170555}">
      <dgm:prSet/>
      <dgm:spPr/>
      <dgm:t>
        <a:bodyPr/>
        <a:lstStyle/>
        <a:p>
          <a:endParaRPr lang="en-US"/>
        </a:p>
      </dgm:t>
    </dgm:pt>
    <dgm:pt modelId="{ED41EAC5-FC16-444C-870B-FFE4A1DDDDB0}">
      <dgm:prSet phldrT="[Text]"/>
      <dgm:spPr/>
      <dgm:t>
        <a:bodyPr/>
        <a:lstStyle/>
        <a:p>
          <a:r>
            <a:rPr lang="en-US" dirty="0"/>
            <a:t>If no adverse employment action, inquiry ends.</a:t>
          </a:r>
        </a:p>
      </dgm:t>
    </dgm:pt>
    <dgm:pt modelId="{646E4A2D-6BB5-435A-8370-00E5A4196B09}" type="parTrans" cxnId="{32E26D07-5F00-47C1-8C39-1EF78DA35826}">
      <dgm:prSet/>
      <dgm:spPr/>
      <dgm:t>
        <a:bodyPr/>
        <a:lstStyle/>
        <a:p>
          <a:endParaRPr lang="en-US"/>
        </a:p>
      </dgm:t>
    </dgm:pt>
    <dgm:pt modelId="{BE55E10F-F956-4F1C-9E9E-FBA750F0FB26}" type="sibTrans" cxnId="{32E26D07-5F00-47C1-8C39-1EF78DA35826}">
      <dgm:prSet/>
      <dgm:spPr/>
      <dgm:t>
        <a:bodyPr/>
        <a:lstStyle/>
        <a:p>
          <a:endParaRPr lang="en-US"/>
        </a:p>
      </dgm:t>
    </dgm:pt>
    <dgm:pt modelId="{C0A5FB36-B3B9-41C7-B5C1-5EC2A65A90D0}">
      <dgm:prSet phldrT="[Text]"/>
      <dgm:spPr/>
      <dgm:t>
        <a:bodyPr/>
        <a:lstStyle/>
        <a:p>
          <a:r>
            <a:rPr lang="en-US" dirty="0"/>
            <a:t>If outcome would have been the same absent protected speech, the government employer’s actions are constitutional.</a:t>
          </a:r>
        </a:p>
      </dgm:t>
    </dgm:pt>
    <dgm:pt modelId="{C2647D0C-9E2E-409D-842D-1D38C2635E9E}" type="parTrans" cxnId="{7C40163C-39DD-413E-8485-F08A9E4282EE}">
      <dgm:prSet/>
      <dgm:spPr/>
      <dgm:t>
        <a:bodyPr/>
        <a:lstStyle/>
        <a:p>
          <a:endParaRPr lang="en-US"/>
        </a:p>
      </dgm:t>
    </dgm:pt>
    <dgm:pt modelId="{8009519A-4C56-49BD-9888-B0F460633275}" type="sibTrans" cxnId="{7C40163C-39DD-413E-8485-F08A9E4282EE}">
      <dgm:prSet/>
      <dgm:spPr/>
      <dgm:t>
        <a:bodyPr/>
        <a:lstStyle/>
        <a:p>
          <a:endParaRPr lang="en-US"/>
        </a:p>
      </dgm:t>
    </dgm:pt>
    <dgm:pt modelId="{9ECCADF1-D18D-4A49-A4A0-3FBEF52B2353}" type="pres">
      <dgm:prSet presAssocID="{124CACD1-585E-4276-8DBB-7BDD7B566083}" presName="Name0" presStyleCnt="0">
        <dgm:presLayoutVars>
          <dgm:chMax val="5"/>
          <dgm:chPref val="5"/>
          <dgm:dir/>
          <dgm:animLvl val="lvl"/>
        </dgm:presLayoutVars>
      </dgm:prSet>
      <dgm:spPr/>
    </dgm:pt>
    <dgm:pt modelId="{021EA8B2-D0A2-4F81-8D15-DE78E771F39E}" type="pres">
      <dgm:prSet presAssocID="{00C1152C-7388-4CBB-98CB-69D805E57FDA}" presName="parentText1" presStyleLbl="node1" presStyleIdx="0" presStyleCnt="5">
        <dgm:presLayoutVars>
          <dgm:chMax/>
          <dgm:chPref val="3"/>
          <dgm:bulletEnabled val="1"/>
        </dgm:presLayoutVars>
      </dgm:prSet>
      <dgm:spPr/>
    </dgm:pt>
    <dgm:pt modelId="{58E54D35-6771-4CD1-A818-BC203691E29A}" type="pres">
      <dgm:prSet presAssocID="{00C1152C-7388-4CBB-98CB-69D805E57FDA}" presName="childText1" presStyleLbl="solidAlignAcc1" presStyleIdx="0" presStyleCnt="5" custScaleY="50248" custLinFactNeighborX="-461" custLinFactNeighborY="-28696">
        <dgm:presLayoutVars>
          <dgm:chMax val="0"/>
          <dgm:chPref val="0"/>
          <dgm:bulletEnabled val="1"/>
        </dgm:presLayoutVars>
      </dgm:prSet>
      <dgm:spPr/>
    </dgm:pt>
    <dgm:pt modelId="{21EA24E2-B1DE-4730-B8C3-89C54C670A0E}" type="pres">
      <dgm:prSet presAssocID="{810284BB-276A-46A1-9B08-0FC68822778E}" presName="parentText2" presStyleLbl="node1" presStyleIdx="1" presStyleCnt="5">
        <dgm:presLayoutVars>
          <dgm:chMax/>
          <dgm:chPref val="3"/>
          <dgm:bulletEnabled val="1"/>
        </dgm:presLayoutVars>
      </dgm:prSet>
      <dgm:spPr/>
    </dgm:pt>
    <dgm:pt modelId="{0E3B6D1A-B614-449B-8CC8-FF8A886B09DC}" type="pres">
      <dgm:prSet presAssocID="{810284BB-276A-46A1-9B08-0FC68822778E}" presName="childText2" presStyleLbl="solidAlignAcc1" presStyleIdx="1" presStyleCnt="5" custScaleY="45810" custLinFactNeighborX="-461" custLinFactNeighborY="-28696">
        <dgm:presLayoutVars>
          <dgm:chMax val="0"/>
          <dgm:chPref val="0"/>
          <dgm:bulletEnabled val="1"/>
        </dgm:presLayoutVars>
      </dgm:prSet>
      <dgm:spPr/>
    </dgm:pt>
    <dgm:pt modelId="{FA7D08E6-D250-45A1-8BF5-9B173477DF06}" type="pres">
      <dgm:prSet presAssocID="{37B5B9B8-E056-4508-8787-ED28B5A7B411}" presName="parentText3" presStyleLbl="node1" presStyleIdx="2" presStyleCnt="5">
        <dgm:presLayoutVars>
          <dgm:chMax/>
          <dgm:chPref val="3"/>
          <dgm:bulletEnabled val="1"/>
        </dgm:presLayoutVars>
      </dgm:prSet>
      <dgm:spPr/>
    </dgm:pt>
    <dgm:pt modelId="{418B7A2A-4D7F-4ED9-B7FE-66A42CB999E9}" type="pres">
      <dgm:prSet presAssocID="{37B5B9B8-E056-4508-8787-ED28B5A7B411}" presName="childText3" presStyleLbl="solidAlignAcc1" presStyleIdx="2" presStyleCnt="5" custScaleY="47506" custLinFactNeighborX="-461" custLinFactNeighborY="-28696">
        <dgm:presLayoutVars>
          <dgm:chMax val="0"/>
          <dgm:chPref val="0"/>
          <dgm:bulletEnabled val="1"/>
        </dgm:presLayoutVars>
      </dgm:prSet>
      <dgm:spPr/>
    </dgm:pt>
    <dgm:pt modelId="{284B10FA-A179-487C-BBB1-BBD5100ECA89}" type="pres">
      <dgm:prSet presAssocID="{374BAEF1-84ED-406F-914D-71559A11F19B}" presName="parentText4" presStyleLbl="node1" presStyleIdx="3" presStyleCnt="5">
        <dgm:presLayoutVars>
          <dgm:chMax/>
          <dgm:chPref val="3"/>
          <dgm:bulletEnabled val="1"/>
        </dgm:presLayoutVars>
      </dgm:prSet>
      <dgm:spPr/>
    </dgm:pt>
    <dgm:pt modelId="{6FF59B5A-FE8A-4DAB-8F08-FFAB7857FBAE}" type="pres">
      <dgm:prSet presAssocID="{374BAEF1-84ED-406F-914D-71559A11F19B}" presName="childText4" presStyleLbl="solidAlignAcc1" presStyleIdx="3" presStyleCnt="5" custScaleY="27764" custLinFactNeighborX="-1" custLinFactNeighborY="-38034">
        <dgm:presLayoutVars>
          <dgm:chMax val="0"/>
          <dgm:chPref val="0"/>
          <dgm:bulletEnabled val="1"/>
        </dgm:presLayoutVars>
      </dgm:prSet>
      <dgm:spPr/>
    </dgm:pt>
    <dgm:pt modelId="{F0AA7E70-9DD5-4F74-99CE-8C43307DD8C9}" type="pres">
      <dgm:prSet presAssocID="{13CE27AC-3B93-40A2-B0D5-9F4142500AE4}" presName="parentText5" presStyleLbl="node1" presStyleIdx="4" presStyleCnt="5">
        <dgm:presLayoutVars>
          <dgm:chMax/>
          <dgm:chPref val="3"/>
          <dgm:bulletEnabled val="1"/>
        </dgm:presLayoutVars>
      </dgm:prSet>
      <dgm:spPr/>
    </dgm:pt>
    <dgm:pt modelId="{3C09830C-3905-49BF-B4C1-0B009288373E}" type="pres">
      <dgm:prSet presAssocID="{13CE27AC-3B93-40A2-B0D5-9F4142500AE4}" presName="childText5" presStyleLbl="solidAlignAcc1" presStyleIdx="4" presStyleCnt="5" custScaleY="53297" custLinFactNeighborX="460" custLinFactNeighborY="-24551">
        <dgm:presLayoutVars>
          <dgm:chMax val="0"/>
          <dgm:chPref val="0"/>
          <dgm:bulletEnabled val="1"/>
        </dgm:presLayoutVars>
      </dgm:prSet>
      <dgm:spPr/>
    </dgm:pt>
  </dgm:ptLst>
  <dgm:cxnLst>
    <dgm:cxn modelId="{32E26D07-5F00-47C1-8C39-1EF78DA35826}" srcId="{374BAEF1-84ED-406F-914D-71559A11F19B}" destId="{ED41EAC5-FC16-444C-870B-FFE4A1DDDDB0}" srcOrd="0" destOrd="0" parTransId="{646E4A2D-6BB5-435A-8370-00E5A4196B09}" sibTransId="{BE55E10F-F956-4F1C-9E9E-FBA750F0FB26}"/>
    <dgm:cxn modelId="{F7F81713-5511-4ECB-8A2D-FF28228A7FF3}" srcId="{124CACD1-585E-4276-8DBB-7BDD7B566083}" destId="{810284BB-276A-46A1-9B08-0FC68822778E}" srcOrd="1" destOrd="0" parTransId="{7711FF6C-C251-4C77-9427-C31FFCD25B82}" sibTransId="{96A93F20-39C0-43A8-972D-290E3BFE1FD3}"/>
    <dgm:cxn modelId="{E3F93721-EB77-486F-BFBA-6A8B36B4521C}" type="presOf" srcId="{124CACD1-585E-4276-8DBB-7BDD7B566083}" destId="{9ECCADF1-D18D-4A49-A4A0-3FBEF52B2353}" srcOrd="0" destOrd="0" presId="urn:microsoft.com/office/officeart/2009/3/layout/IncreasingArrowsProcess"/>
    <dgm:cxn modelId="{B0F99137-B83B-4839-8938-B48723246351}" type="presOf" srcId="{93AF8807-CAFD-4605-AD30-050EBA5B4554}" destId="{418B7A2A-4D7F-4ED9-B7FE-66A42CB999E9}" srcOrd="0" destOrd="0" presId="urn:microsoft.com/office/officeart/2009/3/layout/IncreasingArrowsProcess"/>
    <dgm:cxn modelId="{7C40163C-39DD-413E-8485-F08A9E4282EE}" srcId="{13CE27AC-3B93-40A2-B0D5-9F4142500AE4}" destId="{C0A5FB36-B3B9-41C7-B5C1-5EC2A65A90D0}" srcOrd="0" destOrd="0" parTransId="{C2647D0C-9E2E-409D-842D-1D38C2635E9E}" sibTransId="{8009519A-4C56-49BD-9888-B0F460633275}"/>
    <dgm:cxn modelId="{68838840-18BC-4C29-A4FC-687F1A6251AB}" type="presOf" srcId="{810284BB-276A-46A1-9B08-0FC68822778E}" destId="{21EA24E2-B1DE-4730-B8C3-89C54C670A0E}" srcOrd="0" destOrd="0" presId="urn:microsoft.com/office/officeart/2009/3/layout/IncreasingArrowsProcess"/>
    <dgm:cxn modelId="{9E81AD5D-D779-42A3-92EB-01774EE139BF}" type="presOf" srcId="{13CE27AC-3B93-40A2-B0D5-9F4142500AE4}" destId="{F0AA7E70-9DD5-4F74-99CE-8C43307DD8C9}" srcOrd="0" destOrd="0" presId="urn:microsoft.com/office/officeart/2009/3/layout/IncreasingArrowsProcess"/>
    <dgm:cxn modelId="{1836BB5E-BED6-46F5-A008-5F5C8E4AC7C1}" srcId="{37B5B9B8-E056-4508-8787-ED28B5A7B411}" destId="{93AF8807-CAFD-4605-AD30-050EBA5B4554}" srcOrd="0" destOrd="0" parTransId="{3EA5935E-D31C-4293-BF59-7A29066C87D5}" sibTransId="{6F74360A-270C-4EFD-9970-E89A2ADAC1E7}"/>
    <dgm:cxn modelId="{2F7DFB62-408A-4CE1-8FEB-1C99E7B71FFC}" srcId="{124CACD1-585E-4276-8DBB-7BDD7B566083}" destId="{00C1152C-7388-4CBB-98CB-69D805E57FDA}" srcOrd="0" destOrd="0" parTransId="{A562F6A9-39C6-4567-A2A6-64E5CA60E243}" sibTransId="{2C764E3F-E8B7-4C29-8A6E-651F16100D1A}"/>
    <dgm:cxn modelId="{5486D144-3E1F-4658-8B4E-EA1D5A9D7925}" type="presOf" srcId="{D4BE80E9-BB86-4CCE-87C7-B118CC4B1FB3}" destId="{0E3B6D1A-B614-449B-8CC8-FF8A886B09DC}" srcOrd="0" destOrd="0" presId="urn:microsoft.com/office/officeart/2009/3/layout/IncreasingArrowsProcess"/>
    <dgm:cxn modelId="{51841B6D-94C9-4669-AFF5-4FEE6EDCF1F5}" type="presOf" srcId="{ED41EAC5-FC16-444C-870B-FFE4A1DDDDB0}" destId="{6FF59B5A-FE8A-4DAB-8F08-FFAB7857FBAE}" srcOrd="0" destOrd="0" presId="urn:microsoft.com/office/officeart/2009/3/layout/IncreasingArrowsProcess"/>
    <dgm:cxn modelId="{2F07F273-AA2F-4116-8E86-6D9473638773}" type="presOf" srcId="{C0A5FB36-B3B9-41C7-B5C1-5EC2A65A90D0}" destId="{3C09830C-3905-49BF-B4C1-0B009288373E}" srcOrd="0" destOrd="0" presId="urn:microsoft.com/office/officeart/2009/3/layout/IncreasingArrowsProcess"/>
    <dgm:cxn modelId="{41FA0E54-EFC3-4AF8-996B-695AF34F2705}" type="presOf" srcId="{374BAEF1-84ED-406F-914D-71559A11F19B}" destId="{284B10FA-A179-487C-BBB1-BBD5100ECA89}" srcOrd="0" destOrd="0" presId="urn:microsoft.com/office/officeart/2009/3/layout/IncreasingArrowsProcess"/>
    <dgm:cxn modelId="{706A2C58-177E-4573-86E9-69F7027AC8E4}" type="presOf" srcId="{00C1152C-7388-4CBB-98CB-69D805E57FDA}" destId="{021EA8B2-D0A2-4F81-8D15-DE78E771F39E}" srcOrd="0" destOrd="0" presId="urn:microsoft.com/office/officeart/2009/3/layout/IncreasingArrowsProcess"/>
    <dgm:cxn modelId="{633B6C9B-3DDC-4EFE-B61B-7BDE5DD39CEF}" srcId="{124CACD1-585E-4276-8DBB-7BDD7B566083}" destId="{37B5B9B8-E056-4508-8787-ED28B5A7B411}" srcOrd="2" destOrd="0" parTransId="{63C515F5-278E-4356-A35A-ACCB0083BD5C}" sibTransId="{37C93D12-8A40-4006-A53D-0BB2D17E0522}"/>
    <dgm:cxn modelId="{5C85CB9E-1970-4265-90AE-1EE1885A3159}" srcId="{810284BB-276A-46A1-9B08-0FC68822778E}" destId="{D4BE80E9-BB86-4CCE-87C7-B118CC4B1FB3}" srcOrd="0" destOrd="0" parTransId="{A180683E-95A9-4B74-B95D-88263818416F}" sibTransId="{AC8D31A0-090B-4CE5-BCE8-143CB8A24458}"/>
    <dgm:cxn modelId="{1F1627A3-D97F-48F2-ACD4-EECBC76AE67D}" type="presOf" srcId="{41C4899D-D6D5-4E66-9313-F5FDF468A666}" destId="{58E54D35-6771-4CD1-A818-BC203691E29A}" srcOrd="0" destOrd="0" presId="urn:microsoft.com/office/officeart/2009/3/layout/IncreasingArrowsProcess"/>
    <dgm:cxn modelId="{16E0FFA7-E69A-46C5-B9CA-3C28ED4AC269}" type="presOf" srcId="{37B5B9B8-E056-4508-8787-ED28B5A7B411}" destId="{FA7D08E6-D250-45A1-8BF5-9B173477DF06}" srcOrd="0" destOrd="0" presId="urn:microsoft.com/office/officeart/2009/3/layout/IncreasingArrowsProcess"/>
    <dgm:cxn modelId="{E0E31EB5-0738-4671-974A-11BC38629CB1}" srcId="{124CACD1-585E-4276-8DBB-7BDD7B566083}" destId="{13CE27AC-3B93-40A2-B0D5-9F4142500AE4}" srcOrd="4" destOrd="0" parTransId="{E052A758-DE1D-403E-925A-5ED997A4C7B5}" sibTransId="{7CFD5F6C-1A6C-474D-9C95-93FA3823A2DA}"/>
    <dgm:cxn modelId="{6FDAAAEF-4727-402B-9762-317714C30006}" srcId="{124CACD1-585E-4276-8DBB-7BDD7B566083}" destId="{374BAEF1-84ED-406F-914D-71559A11F19B}" srcOrd="3" destOrd="0" parTransId="{91122393-0BEF-4CF6-99CC-55514585CBE9}" sibTransId="{3BCF09D3-FE52-42ED-8DF8-61EED101B09D}"/>
    <dgm:cxn modelId="{B1FF9BFA-6BBF-48CF-AA7D-E23494170555}" srcId="{00C1152C-7388-4CBB-98CB-69D805E57FDA}" destId="{41C4899D-D6D5-4E66-9313-F5FDF468A666}" srcOrd="0" destOrd="0" parTransId="{631DD48F-7A64-4120-91A4-562F20E970D5}" sibTransId="{4EFCF9F1-CFB9-4CB2-AD78-7F653DC23A67}"/>
    <dgm:cxn modelId="{1887D1C5-011F-4CCD-A3FB-A84367A41C31}" type="presParOf" srcId="{9ECCADF1-D18D-4A49-A4A0-3FBEF52B2353}" destId="{021EA8B2-D0A2-4F81-8D15-DE78E771F39E}" srcOrd="0" destOrd="0" presId="urn:microsoft.com/office/officeart/2009/3/layout/IncreasingArrowsProcess"/>
    <dgm:cxn modelId="{F2525401-BCFA-4626-B1CE-77E555A86F24}" type="presParOf" srcId="{9ECCADF1-D18D-4A49-A4A0-3FBEF52B2353}" destId="{58E54D35-6771-4CD1-A818-BC203691E29A}" srcOrd="1" destOrd="0" presId="urn:microsoft.com/office/officeart/2009/3/layout/IncreasingArrowsProcess"/>
    <dgm:cxn modelId="{6480D16B-25D4-422B-AFD1-0E77A5D4FD55}" type="presParOf" srcId="{9ECCADF1-D18D-4A49-A4A0-3FBEF52B2353}" destId="{21EA24E2-B1DE-4730-B8C3-89C54C670A0E}" srcOrd="2" destOrd="0" presId="urn:microsoft.com/office/officeart/2009/3/layout/IncreasingArrowsProcess"/>
    <dgm:cxn modelId="{E59C4D36-DD81-49FA-B119-63B544CFFDB3}" type="presParOf" srcId="{9ECCADF1-D18D-4A49-A4A0-3FBEF52B2353}" destId="{0E3B6D1A-B614-449B-8CC8-FF8A886B09DC}" srcOrd="3" destOrd="0" presId="urn:microsoft.com/office/officeart/2009/3/layout/IncreasingArrowsProcess"/>
    <dgm:cxn modelId="{F2FF7623-0949-4650-ADDF-05E246CB04C9}" type="presParOf" srcId="{9ECCADF1-D18D-4A49-A4A0-3FBEF52B2353}" destId="{FA7D08E6-D250-45A1-8BF5-9B173477DF06}" srcOrd="4" destOrd="0" presId="urn:microsoft.com/office/officeart/2009/3/layout/IncreasingArrowsProcess"/>
    <dgm:cxn modelId="{54132AC8-7E6A-4D0D-9ACE-3D40D61174A8}" type="presParOf" srcId="{9ECCADF1-D18D-4A49-A4A0-3FBEF52B2353}" destId="{418B7A2A-4D7F-4ED9-B7FE-66A42CB999E9}" srcOrd="5" destOrd="0" presId="urn:microsoft.com/office/officeart/2009/3/layout/IncreasingArrowsProcess"/>
    <dgm:cxn modelId="{5C1E1C50-96A9-4E4B-8B27-9B233E9484EE}" type="presParOf" srcId="{9ECCADF1-D18D-4A49-A4A0-3FBEF52B2353}" destId="{284B10FA-A179-487C-BBB1-BBD5100ECA89}" srcOrd="6" destOrd="0" presId="urn:microsoft.com/office/officeart/2009/3/layout/IncreasingArrowsProcess"/>
    <dgm:cxn modelId="{7E9BB964-19B1-4DA5-B6DE-FC720C1D9025}" type="presParOf" srcId="{9ECCADF1-D18D-4A49-A4A0-3FBEF52B2353}" destId="{6FF59B5A-FE8A-4DAB-8F08-FFAB7857FBAE}" srcOrd="7" destOrd="0" presId="urn:microsoft.com/office/officeart/2009/3/layout/IncreasingArrowsProcess"/>
    <dgm:cxn modelId="{0402CCAA-9107-4075-A2AB-D4206C894F76}" type="presParOf" srcId="{9ECCADF1-D18D-4A49-A4A0-3FBEF52B2353}" destId="{F0AA7E70-9DD5-4F74-99CE-8C43307DD8C9}" srcOrd="8" destOrd="0" presId="urn:microsoft.com/office/officeart/2009/3/layout/IncreasingArrowsProcess"/>
    <dgm:cxn modelId="{AD7DC371-13D2-4E5E-B8D3-9BE22DD25B5B}" type="presParOf" srcId="{9ECCADF1-D18D-4A49-A4A0-3FBEF52B2353}" destId="{3C09830C-3905-49BF-B4C1-0B009288373E}" srcOrd="9"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EA8B2-D0A2-4F81-8D15-DE78E771F39E}">
      <dsp:nvSpPr>
        <dsp:cNvPr id="0" name=""/>
        <dsp:cNvSpPr/>
      </dsp:nvSpPr>
      <dsp:spPr>
        <a:xfrm>
          <a:off x="194818" y="380622"/>
          <a:ext cx="11802362" cy="1716394"/>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254000" bIns="272478" numCol="1" spcCol="1270" anchor="ctr" anchorCtr="0">
          <a:noAutofit/>
        </a:bodyPr>
        <a:lstStyle/>
        <a:p>
          <a:pPr marL="0" lvl="0" indent="0" algn="l" defTabSz="666750">
            <a:lnSpc>
              <a:spcPct val="90000"/>
            </a:lnSpc>
            <a:spcBef>
              <a:spcPct val="0"/>
            </a:spcBef>
            <a:spcAft>
              <a:spcPct val="35000"/>
            </a:spcAft>
            <a:buNone/>
          </a:pPr>
          <a:r>
            <a:rPr lang="en-US" sz="1500" kern="1200" dirty="0"/>
            <a:t>Speaking as a Citizen</a:t>
          </a:r>
        </a:p>
      </dsp:txBody>
      <dsp:txXfrm>
        <a:off x="194818" y="809721"/>
        <a:ext cx="11373264" cy="858197"/>
      </dsp:txXfrm>
    </dsp:sp>
    <dsp:sp modelId="{58E54D35-6771-4CD1-A818-BC203691E29A}">
      <dsp:nvSpPr>
        <dsp:cNvPr id="0" name=""/>
        <dsp:cNvSpPr/>
      </dsp:nvSpPr>
      <dsp:spPr>
        <a:xfrm>
          <a:off x="184762" y="1581604"/>
          <a:ext cx="2181312" cy="1583603"/>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speaking as an Employee, inquiry ends per </a:t>
          </a:r>
          <a:r>
            <a:rPr lang="en-US" sz="1500" i="1" kern="1200" dirty="0"/>
            <a:t>Garcetti v. Ceballos</a:t>
          </a:r>
        </a:p>
      </dsp:txBody>
      <dsp:txXfrm>
        <a:off x="184762" y="1581604"/>
        <a:ext cx="2181312" cy="1583603"/>
      </dsp:txXfrm>
    </dsp:sp>
    <dsp:sp modelId="{21EA24E2-B1DE-4730-B8C3-89C54C670A0E}">
      <dsp:nvSpPr>
        <dsp:cNvPr id="0" name=""/>
        <dsp:cNvSpPr/>
      </dsp:nvSpPr>
      <dsp:spPr>
        <a:xfrm>
          <a:off x="2375895" y="952974"/>
          <a:ext cx="9621285" cy="1716394"/>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254000" bIns="272478" numCol="1" spcCol="1270" anchor="ctr" anchorCtr="0">
          <a:noAutofit/>
        </a:bodyPr>
        <a:lstStyle/>
        <a:p>
          <a:pPr marL="0" lvl="0" indent="0" algn="l" defTabSz="666750">
            <a:lnSpc>
              <a:spcPct val="90000"/>
            </a:lnSpc>
            <a:spcBef>
              <a:spcPct val="0"/>
            </a:spcBef>
            <a:spcAft>
              <a:spcPct val="35000"/>
            </a:spcAft>
            <a:buNone/>
          </a:pPr>
          <a:r>
            <a:rPr lang="en-US" sz="1500" kern="1200" dirty="0"/>
            <a:t>On a Matter of Public Concern</a:t>
          </a:r>
        </a:p>
      </dsp:txBody>
      <dsp:txXfrm>
        <a:off x="2375895" y="1382073"/>
        <a:ext cx="9192187" cy="858197"/>
      </dsp:txXfrm>
    </dsp:sp>
    <dsp:sp modelId="{0E3B6D1A-B614-449B-8CC8-FF8A886B09DC}">
      <dsp:nvSpPr>
        <dsp:cNvPr id="0" name=""/>
        <dsp:cNvSpPr/>
      </dsp:nvSpPr>
      <dsp:spPr>
        <a:xfrm>
          <a:off x="2365839" y="2223890"/>
          <a:ext cx="2181312" cy="1443736"/>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speech is on a private matter, inquiry ends per </a:t>
          </a:r>
          <a:r>
            <a:rPr lang="en-US" sz="1500" i="1" kern="1200" dirty="0"/>
            <a:t>Connick v. Myers</a:t>
          </a:r>
          <a:endParaRPr lang="en-US" sz="1500" kern="1200" dirty="0"/>
        </a:p>
      </dsp:txBody>
      <dsp:txXfrm>
        <a:off x="2365839" y="2223890"/>
        <a:ext cx="2181312" cy="1443736"/>
      </dsp:txXfrm>
    </dsp:sp>
    <dsp:sp modelId="{FA7D08E6-D250-45A1-8BF5-9B173477DF06}">
      <dsp:nvSpPr>
        <dsp:cNvPr id="0" name=""/>
        <dsp:cNvSpPr/>
      </dsp:nvSpPr>
      <dsp:spPr>
        <a:xfrm>
          <a:off x="4556971" y="1525326"/>
          <a:ext cx="7440209" cy="1716394"/>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254000" bIns="272478" numCol="1" spcCol="1270" anchor="ctr" anchorCtr="0">
          <a:noAutofit/>
        </a:bodyPr>
        <a:lstStyle/>
        <a:p>
          <a:pPr marL="0" lvl="0" indent="0" algn="l" defTabSz="666750">
            <a:lnSpc>
              <a:spcPct val="90000"/>
            </a:lnSpc>
            <a:spcBef>
              <a:spcPct val="0"/>
            </a:spcBef>
            <a:spcAft>
              <a:spcPct val="35000"/>
            </a:spcAft>
            <a:buNone/>
          </a:pPr>
          <a:r>
            <a:rPr lang="en-US" sz="1500" kern="1200" dirty="0"/>
            <a:t>Employee’s interests outweighs the government’s interests</a:t>
          </a:r>
        </a:p>
      </dsp:txBody>
      <dsp:txXfrm>
        <a:off x="4556971" y="1954425"/>
        <a:ext cx="7011111" cy="858197"/>
      </dsp:txXfrm>
    </dsp:sp>
    <dsp:sp modelId="{418B7A2A-4D7F-4ED9-B7FE-66A42CB999E9}">
      <dsp:nvSpPr>
        <dsp:cNvPr id="0" name=""/>
        <dsp:cNvSpPr/>
      </dsp:nvSpPr>
      <dsp:spPr>
        <a:xfrm>
          <a:off x="4546916" y="2769516"/>
          <a:ext cx="2181312" cy="1497187"/>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government interests outweigh the employee interests, inquiry ends per </a:t>
          </a:r>
          <a:r>
            <a:rPr lang="en-US" sz="1500" i="1" kern="1200" dirty="0"/>
            <a:t>Pickering v. Board of Education</a:t>
          </a:r>
          <a:endParaRPr lang="en-US" sz="1500" kern="1200" dirty="0"/>
        </a:p>
      </dsp:txBody>
      <dsp:txXfrm>
        <a:off x="4546916" y="2769516"/>
        <a:ext cx="2181312" cy="1497187"/>
      </dsp:txXfrm>
    </dsp:sp>
    <dsp:sp modelId="{284B10FA-A179-487C-BBB1-BBD5100ECA89}">
      <dsp:nvSpPr>
        <dsp:cNvPr id="0" name=""/>
        <dsp:cNvSpPr/>
      </dsp:nvSpPr>
      <dsp:spPr>
        <a:xfrm>
          <a:off x="6739228" y="2097678"/>
          <a:ext cx="5257952" cy="1716394"/>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254000" bIns="272478" numCol="1" spcCol="1270" anchor="ctr" anchorCtr="0">
          <a:noAutofit/>
        </a:bodyPr>
        <a:lstStyle/>
        <a:p>
          <a:pPr marL="0" lvl="0" indent="0" algn="l" defTabSz="666750">
            <a:lnSpc>
              <a:spcPct val="90000"/>
            </a:lnSpc>
            <a:spcBef>
              <a:spcPct val="0"/>
            </a:spcBef>
            <a:spcAft>
              <a:spcPct val="35000"/>
            </a:spcAft>
            <a:buNone/>
          </a:pPr>
          <a:r>
            <a:rPr lang="en-US" sz="1500" kern="1200" dirty="0"/>
            <a:t>There was an adverse employment action</a:t>
          </a:r>
        </a:p>
      </dsp:txBody>
      <dsp:txXfrm>
        <a:off x="6739228" y="2526777"/>
        <a:ext cx="4828854" cy="858197"/>
      </dsp:txXfrm>
    </dsp:sp>
    <dsp:sp modelId="{6FF59B5A-FE8A-4DAB-8F08-FFAB7857FBAE}">
      <dsp:nvSpPr>
        <dsp:cNvPr id="0" name=""/>
        <dsp:cNvSpPr/>
      </dsp:nvSpPr>
      <dsp:spPr>
        <a:xfrm>
          <a:off x="6739206" y="3358666"/>
          <a:ext cx="2181312" cy="875003"/>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no adverse employment action, inquiry ends.</a:t>
          </a:r>
        </a:p>
      </dsp:txBody>
      <dsp:txXfrm>
        <a:off x="6739206" y="3358666"/>
        <a:ext cx="2181312" cy="875003"/>
      </dsp:txXfrm>
    </dsp:sp>
    <dsp:sp modelId="{F0AA7E70-9DD5-4F74-99CE-8C43307DD8C9}">
      <dsp:nvSpPr>
        <dsp:cNvPr id="0" name=""/>
        <dsp:cNvSpPr/>
      </dsp:nvSpPr>
      <dsp:spPr>
        <a:xfrm>
          <a:off x="8920305" y="2670030"/>
          <a:ext cx="3076875" cy="1716394"/>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254000" bIns="272478" numCol="1" spcCol="1270" anchor="ctr" anchorCtr="0">
          <a:noAutofit/>
        </a:bodyPr>
        <a:lstStyle/>
        <a:p>
          <a:pPr marL="0" lvl="0" indent="0" algn="l" defTabSz="666750">
            <a:lnSpc>
              <a:spcPct val="90000"/>
            </a:lnSpc>
            <a:spcBef>
              <a:spcPct val="0"/>
            </a:spcBef>
            <a:spcAft>
              <a:spcPct val="35000"/>
            </a:spcAft>
            <a:buNone/>
          </a:pPr>
          <a:r>
            <a:rPr lang="en-US" sz="1500" kern="1200" dirty="0"/>
            <a:t>Absent protected speech different outcome</a:t>
          </a:r>
        </a:p>
      </dsp:txBody>
      <dsp:txXfrm>
        <a:off x="8920305" y="3099129"/>
        <a:ext cx="2647777" cy="858197"/>
      </dsp:txXfrm>
    </dsp:sp>
    <dsp:sp modelId="{3C09830C-3905-49BF-B4C1-0B009288373E}">
      <dsp:nvSpPr>
        <dsp:cNvPr id="0" name=""/>
        <dsp:cNvSpPr/>
      </dsp:nvSpPr>
      <dsp:spPr>
        <a:xfrm>
          <a:off x="8930339" y="3953599"/>
          <a:ext cx="2181312" cy="167969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If outcome would have been the same absent protected speech, the government employer’s actions are constitutional.</a:t>
          </a:r>
        </a:p>
      </dsp:txBody>
      <dsp:txXfrm>
        <a:off x="8930339" y="3953599"/>
        <a:ext cx="2181312" cy="1679695"/>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C1D81-1E69-4C8A-A83E-DC2A4DCE651B}" type="datetimeFigureOut">
              <a:rPr lang="en-US" smtClean="0"/>
              <a:t>10/13/2020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2F704D-15AE-45B8-929C-145B8D08CFB1}" type="slidenum">
              <a:rPr lang="en-US" smtClean="0"/>
              <a:t>‹#›</a:t>
            </a:fld>
            <a:endParaRPr lang="en-US"/>
          </a:p>
        </p:txBody>
      </p:sp>
    </p:spTree>
    <p:extLst>
      <p:ext uri="{BB962C8B-B14F-4D97-AF65-F5344CB8AC3E}">
        <p14:creationId xmlns:p14="http://schemas.microsoft.com/office/powerpoint/2010/main" val="3702692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FFFEFF"/>
                </a:solidFill>
                <a:effectLst/>
                <a:latin typeface="+mn-lt"/>
                <a:ea typeface="+mn-ea"/>
                <a:cs typeface="+mn-cs"/>
              </a:rPr>
              <a:t>In 2006, the United States Supreme Court (SCOTUS) decided the case of </a:t>
            </a:r>
            <a:r>
              <a:rPr lang="en-US" sz="1800" i="1" kern="1200" dirty="0">
                <a:solidFill>
                  <a:srgbClr val="FFFEFF"/>
                </a:solidFill>
                <a:effectLst/>
                <a:latin typeface="+mn-lt"/>
                <a:ea typeface="+mn-ea"/>
                <a:cs typeface="+mn-cs"/>
              </a:rPr>
              <a:t>Garcetti v. Ceballos</a:t>
            </a:r>
            <a:r>
              <a:rPr lang="en-US" sz="1800" kern="1200" dirty="0">
                <a:solidFill>
                  <a:srgbClr val="FFFEFF"/>
                </a:solidFill>
                <a:effectLst/>
                <a:latin typeface="+mn-lt"/>
                <a:ea typeface="+mn-ea"/>
                <a:cs typeface="+mn-cs"/>
              </a:rPr>
              <a:t>. Richard Ceballos was an attorney in a California District Attorney’s (DA) office who blew the whistle on police officers who had allegedly falsified evidence in one of the DA’s cases against a defendant. Ceballos sent a memo to the DA to explain why he felt the office should drop the case; he also testified at trial on behalf of the defendant and spoke about the matter publicly. The DA disciplined Ceballos for the content of his memo reassigning him to a different office. Ceballos sued the DA, Gil Garcetti, in federal court for violating his First Amendment right to freedom of speech. The district court ruled in favor of the DA, but Ceballos appealed to the Ninth Circuit Court of Appeals and won. The DA subsequently appealed to the SCOTUS, whose ruling fundamentally changed the protections of the First Amendment for public employees.</a:t>
            </a:r>
          </a:p>
          <a:p>
            <a:r>
              <a:rPr lang="en-US" sz="2000" kern="1200" dirty="0">
                <a:effectLst/>
                <a:latin typeface="+mn-lt"/>
                <a:ea typeface="+mn-ea"/>
                <a:cs typeface="+mn-cs"/>
              </a:rPr>
              <a:t>According to this new standard, the first question to determine if the speech at issue was not constitutionally protected became “did the employee speak pursuant to her official duties?” If so, the inquiry is over, and the suit is dismissed. </a:t>
            </a:r>
          </a:p>
          <a:p>
            <a:pPr lvl="1"/>
            <a:r>
              <a:rPr lang="en-US" sz="1800" kern="1200" dirty="0">
                <a:effectLst/>
                <a:latin typeface="+mn-lt"/>
                <a:ea typeface="+mn-ea"/>
                <a:cs typeface="+mn-cs"/>
              </a:rPr>
              <a:t>Under this precedent, public employees essentially check their roles as concerned citizens and taxpayers at the door while at work. </a:t>
            </a:r>
          </a:p>
          <a:p>
            <a:pPr lvl="1"/>
            <a:r>
              <a:rPr lang="en-US" sz="1800" kern="1200" dirty="0">
                <a:effectLst/>
                <a:latin typeface="+mn-lt"/>
                <a:ea typeface="+mn-ea"/>
                <a:cs typeface="+mn-cs"/>
              </a:rPr>
              <a:t>The potential effects of this precedent are especially concerning when we consider whistleblowers, like Ceballos, who may be punished for calling out government misconduct. </a:t>
            </a:r>
          </a:p>
          <a:p>
            <a:pPr lvl="1"/>
            <a:r>
              <a:rPr lang="en-US" sz="1800" kern="1200" dirty="0">
                <a:effectLst/>
                <a:latin typeface="+mn-lt"/>
                <a:ea typeface="+mn-ea"/>
                <a:cs typeface="+mn-cs"/>
              </a:rPr>
              <a:t>The official duties of faculty in public institutions of higher education across the country are almost entirely speech (teaching, research, and service work require more writing and speaking than most other skills—even across disciplines). </a:t>
            </a:r>
          </a:p>
          <a:p>
            <a:pPr lvl="1"/>
            <a:r>
              <a:rPr lang="en-US" sz="1800" kern="1200" dirty="0">
                <a:effectLst/>
                <a:latin typeface="+mn-lt"/>
                <a:ea typeface="+mn-ea"/>
                <a:cs typeface="+mn-cs"/>
              </a:rPr>
              <a:t>Other scholars have argued that public higher education faculty’s speech is necessarily assessed by the government in the processes of hiring and tenure and promotion. </a:t>
            </a:r>
          </a:p>
          <a:p>
            <a:pPr lvl="1"/>
            <a:r>
              <a:rPr lang="en-US" sz="1800" kern="1200" dirty="0">
                <a:effectLst/>
                <a:latin typeface="+mn-lt"/>
                <a:ea typeface="+mn-ea"/>
                <a:cs typeface="+mn-cs"/>
              </a:rPr>
              <a:t>Traditionally, academic freedom protections provide the parameters in which such judgment is exercised. For this reason, the opinion in Garcetti does not decide the question of constitutional protection for scholarship and teaching in public institutions of higher education.</a:t>
            </a:r>
          </a:p>
          <a:p>
            <a:r>
              <a:rPr lang="en-US" sz="2000" kern="1200" dirty="0">
                <a:effectLst/>
                <a:latin typeface="+mn-lt"/>
                <a:ea typeface="+mn-ea"/>
                <a:cs typeface="+mn-cs"/>
              </a:rPr>
              <a:t>Teaching and scholarship are not the only ways faculty express themselves “pursuant to their official duties”—faculty also must speak in their service to their departments, disciplines, schools, and campuses. Thus, the Circuit Courts predictably split and disagree as they attempt to resolve faculty free speech cases about speech related to teaching and scholarship. Federal courts, therefore, have also been empowered by </a:t>
            </a:r>
            <a:r>
              <a:rPr lang="en-US" sz="2000" i="1" kern="1200" dirty="0">
                <a:effectLst/>
                <a:latin typeface="+mn-lt"/>
                <a:ea typeface="+mn-ea"/>
                <a:cs typeface="+mn-cs"/>
              </a:rPr>
              <a:t>Garcetti</a:t>
            </a:r>
            <a:r>
              <a:rPr lang="en-US" sz="2000" kern="1200" dirty="0">
                <a:effectLst/>
                <a:latin typeface="+mn-lt"/>
                <a:ea typeface="+mn-ea"/>
                <a:cs typeface="+mn-cs"/>
              </a:rPr>
              <a:t> to view faculty service-related speech as clearly unprotected speech made pursuant to one’s official duties, because the SCOTUS reserved only the question of teaching and scholarship-related speech for another day and failed to mention service-related speech.</a:t>
            </a:r>
          </a:p>
          <a:p>
            <a:pPr lvl="1"/>
            <a:endParaRPr lang="en-US" sz="1800" kern="1200" dirty="0">
              <a:solidFill>
                <a:srgbClr val="FFFEFF"/>
              </a:solidFill>
              <a:effectLst/>
              <a:latin typeface="+mn-lt"/>
              <a:ea typeface="+mn-ea"/>
              <a:cs typeface="+mn-cs"/>
            </a:endParaRPr>
          </a:p>
          <a:p>
            <a:pPr lvl="1"/>
            <a:r>
              <a:rPr lang="en-US" sz="1800" kern="1200" dirty="0">
                <a:solidFill>
                  <a:srgbClr val="FFFEFF"/>
                </a:solidFill>
                <a:effectLst/>
                <a:latin typeface="+mn-lt"/>
                <a:ea typeface="+mn-ea"/>
                <a:cs typeface="+mn-cs"/>
              </a:rPr>
              <a:t>Garcetti v. Ceballos, 547 US 410 (2006).</a:t>
            </a:r>
          </a:p>
          <a:p>
            <a:pPr lvl="1"/>
            <a:r>
              <a:rPr lang="en-US" sz="1800" kern="1200" dirty="0">
                <a:solidFill>
                  <a:srgbClr val="FFFEFF"/>
                </a:solidFill>
                <a:effectLst/>
                <a:latin typeface="+mn-lt"/>
                <a:ea typeface="+mn-ea"/>
                <a:cs typeface="+mn-cs"/>
              </a:rPr>
              <a:t>Vikram David Amar &amp; Alan E. Brownstein, </a:t>
            </a:r>
            <a:r>
              <a:rPr lang="en-US" sz="1800" i="1" kern="1200" dirty="0">
                <a:solidFill>
                  <a:srgbClr val="FFFEFF"/>
                </a:solidFill>
                <a:effectLst/>
                <a:latin typeface="+mn-lt"/>
                <a:ea typeface="+mn-ea"/>
                <a:cs typeface="+mn-cs"/>
              </a:rPr>
              <a:t>A Close-up, Modern Look at First Amendment Academic Freedom Rights of Public College Students and Faculty</a:t>
            </a:r>
            <a:r>
              <a:rPr lang="en-US" sz="1800" kern="1200" dirty="0">
                <a:solidFill>
                  <a:srgbClr val="FFFEFF"/>
                </a:solidFill>
                <a:effectLst/>
                <a:latin typeface="+mn-lt"/>
                <a:ea typeface="+mn-ea"/>
                <a:cs typeface="+mn-cs"/>
              </a:rPr>
              <a:t>, 101 </a:t>
            </a:r>
            <a:r>
              <a:rPr lang="en-US" sz="1800" kern="1200" cap="small" dirty="0">
                <a:solidFill>
                  <a:srgbClr val="FFFEFF"/>
                </a:solidFill>
                <a:effectLst/>
                <a:latin typeface="+mn-lt"/>
                <a:ea typeface="+mn-ea"/>
                <a:cs typeface="+mn-cs"/>
              </a:rPr>
              <a:t>Minn. Law Rev.</a:t>
            </a:r>
            <a:r>
              <a:rPr lang="en-US" sz="1800" kern="1200" dirty="0">
                <a:solidFill>
                  <a:srgbClr val="FFFEFF"/>
                </a:solidFill>
                <a:effectLst/>
                <a:latin typeface="+mn-lt"/>
                <a:ea typeface="+mn-ea"/>
                <a:cs typeface="+mn-cs"/>
              </a:rPr>
              <a:t> 1943–1986, 1979 (2016).</a:t>
            </a:r>
          </a:p>
          <a:p>
            <a:pPr lvl="1"/>
            <a:r>
              <a:rPr lang="en-US" sz="1800" kern="1200" cap="small" dirty="0">
                <a:solidFill>
                  <a:srgbClr val="FFFEFF"/>
                </a:solidFill>
                <a:effectLst/>
                <a:latin typeface="+mn-lt"/>
                <a:ea typeface="+mn-ea"/>
                <a:cs typeface="+mn-cs"/>
              </a:rPr>
              <a:t>Garcetti v. Ceballos</a:t>
            </a:r>
            <a:r>
              <a:rPr lang="en-US" sz="1800" kern="1200" dirty="0">
                <a:solidFill>
                  <a:srgbClr val="FFFEFF"/>
                </a:solidFill>
                <a:effectLst/>
                <a:latin typeface="+mn-lt"/>
                <a:ea typeface="+mn-ea"/>
                <a:cs typeface="+mn-cs"/>
              </a:rPr>
              <a:t>, </a:t>
            </a:r>
            <a:r>
              <a:rPr lang="en-US" sz="1800" i="1" kern="1200" dirty="0">
                <a:solidFill>
                  <a:srgbClr val="FFFEFF"/>
                </a:solidFill>
                <a:effectLst/>
                <a:latin typeface="+mn-lt"/>
                <a:ea typeface="+mn-ea"/>
                <a:cs typeface="+mn-cs"/>
              </a:rPr>
              <a:t>supra</a:t>
            </a:r>
            <a:r>
              <a:rPr lang="en-US" sz="1800" kern="1200" dirty="0">
                <a:solidFill>
                  <a:srgbClr val="FFFEFF"/>
                </a:solidFill>
                <a:effectLst/>
                <a:latin typeface="+mn-lt"/>
                <a:ea typeface="+mn-ea"/>
                <a:cs typeface="+mn-cs"/>
              </a:rPr>
              <a:t> note 1 at 425.</a:t>
            </a:r>
          </a:p>
          <a:p>
            <a:pPr lvl="1"/>
            <a:r>
              <a:rPr lang="en-US" sz="1800" i="1" kern="1200" dirty="0">
                <a:solidFill>
                  <a:srgbClr val="FFFEFF"/>
                </a:solidFill>
                <a:effectLst/>
                <a:latin typeface="+mn-lt"/>
                <a:ea typeface="+mn-ea"/>
                <a:cs typeface="+mn-cs"/>
              </a:rPr>
              <a:t>Id.</a:t>
            </a:r>
            <a:r>
              <a:rPr lang="en-US" sz="1800" kern="1200" dirty="0">
                <a:solidFill>
                  <a:srgbClr val="FFFEFF"/>
                </a:solidFill>
                <a:effectLst/>
                <a:latin typeface="+mn-lt"/>
                <a:ea typeface="+mn-ea"/>
                <a:cs typeface="+mn-cs"/>
              </a:rPr>
              <a:t> at 426.</a:t>
            </a:r>
          </a:p>
          <a:p>
            <a:pPr lvl="1"/>
            <a:r>
              <a:rPr lang="en-US" sz="1800" kern="1200" dirty="0">
                <a:solidFill>
                  <a:srgbClr val="FFFEFF"/>
                </a:solidFill>
                <a:effectLst/>
                <a:latin typeface="+mn-lt"/>
                <a:ea typeface="+mn-ea"/>
                <a:cs typeface="+mn-cs"/>
              </a:rPr>
              <a:t>Hong v. Grant, 516 F. Supp. 2d 1158, 1166–1169 (2007).</a:t>
            </a:r>
          </a:p>
          <a:p>
            <a:pPr lvl="1"/>
            <a:r>
              <a:rPr lang="en-US" sz="1800" kern="1200" cap="small" dirty="0">
                <a:solidFill>
                  <a:srgbClr val="FFFEFF"/>
                </a:solidFill>
                <a:effectLst/>
                <a:latin typeface="+mn-lt"/>
                <a:ea typeface="+mn-ea"/>
                <a:cs typeface="+mn-cs"/>
              </a:rPr>
              <a:t>Garcetti v. Ceballos</a:t>
            </a:r>
            <a:r>
              <a:rPr lang="en-US" sz="1800" kern="1200" dirty="0">
                <a:solidFill>
                  <a:srgbClr val="FFFEFF"/>
                </a:solidFill>
                <a:effectLst/>
                <a:latin typeface="+mn-lt"/>
                <a:ea typeface="+mn-ea"/>
                <a:cs typeface="+mn-cs"/>
              </a:rPr>
              <a:t>, </a:t>
            </a:r>
            <a:r>
              <a:rPr lang="en-US" sz="1800" i="1" kern="1200" dirty="0">
                <a:solidFill>
                  <a:srgbClr val="FFFEFF"/>
                </a:solidFill>
                <a:effectLst/>
                <a:latin typeface="+mn-lt"/>
                <a:ea typeface="+mn-ea"/>
                <a:cs typeface="+mn-cs"/>
              </a:rPr>
              <a:t>supra</a:t>
            </a:r>
            <a:r>
              <a:rPr lang="en-US" sz="1800" kern="1200" dirty="0">
                <a:solidFill>
                  <a:srgbClr val="FFFEFF"/>
                </a:solidFill>
                <a:effectLst/>
                <a:latin typeface="+mn-lt"/>
                <a:ea typeface="+mn-ea"/>
                <a:cs typeface="+mn-cs"/>
              </a:rPr>
              <a:t> note 1 at 426.</a:t>
            </a:r>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3</a:t>
            </a:fld>
            <a:endParaRPr lang="en-US"/>
          </a:p>
        </p:txBody>
      </p:sp>
    </p:spTree>
    <p:extLst>
      <p:ext uri="{BB962C8B-B14F-4D97-AF65-F5344CB8AC3E}">
        <p14:creationId xmlns:p14="http://schemas.microsoft.com/office/powerpoint/2010/main" val="599566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Connick v. Myers, 461 US 138 (1982).</a:t>
            </a:r>
          </a:p>
          <a:p>
            <a:r>
              <a:rPr lang="en-US" dirty="0"/>
              <a:t>Garcetti v. Ceballos, 547 US 410 (2006).</a:t>
            </a:r>
          </a:p>
          <a:p>
            <a:r>
              <a:rPr lang="en-US" dirty="0"/>
              <a:t>Connick is a question about matter of public concern</a:t>
            </a:r>
          </a:p>
        </p:txBody>
      </p:sp>
      <p:sp>
        <p:nvSpPr>
          <p:cNvPr id="4" name="Slide Number Placeholder 3"/>
          <p:cNvSpPr>
            <a:spLocks noGrp="1"/>
          </p:cNvSpPr>
          <p:nvPr>
            <p:ph type="sldNum" sz="quarter" idx="5"/>
          </p:nvPr>
        </p:nvSpPr>
        <p:spPr/>
        <p:txBody>
          <a:bodyPr/>
          <a:lstStyle/>
          <a:p>
            <a:fld id="{542F704D-15AE-45B8-929C-145B8D08CFB1}" type="slidenum">
              <a:rPr lang="en-US" smtClean="0"/>
              <a:t>4</a:t>
            </a:fld>
            <a:endParaRPr lang="en-US"/>
          </a:p>
        </p:txBody>
      </p:sp>
    </p:spTree>
    <p:extLst>
      <p:ext uri="{BB962C8B-B14F-4D97-AF65-F5344CB8AC3E}">
        <p14:creationId xmlns:p14="http://schemas.microsoft.com/office/powerpoint/2010/main" val="2744777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cap="small" baseline="0" dirty="0">
                <a:effectLst/>
                <a:latin typeface="Times New Roman" panose="02020603050405020304" pitchFamily="18" charset="0"/>
                <a:ea typeface="Calibri" panose="020F0502020204030204" pitchFamily="34" charset="0"/>
                <a:cs typeface="Times New Roman" panose="02020603050405020304" pitchFamily="18" charset="0"/>
              </a:rPr>
              <a:t>By teaching related speech, I do not mean simply classroom speech, as the faculty in these three cases were either responding directly to pertinent student questions or discussing their grading policy and/or their institutions’ grading policy. In other words, these were subjects most related to their expertise as teaching faculty. </a:t>
            </a:r>
          </a:p>
          <a:p>
            <a:r>
              <a:rPr lang="en-US" sz="1800" cap="small" baseline="30000" dirty="0">
                <a:effectLst/>
                <a:latin typeface="Times New Roman" panose="02020603050405020304" pitchFamily="18" charset="0"/>
                <a:ea typeface="Calibri" panose="020F0502020204030204" pitchFamily="34" charset="0"/>
              </a:rPr>
              <a:t>1</a:t>
            </a:r>
            <a:r>
              <a:rPr lang="en-US" sz="1800" cap="small" dirty="0">
                <a:effectLst/>
                <a:latin typeface="Times New Roman" panose="02020603050405020304" pitchFamily="18" charset="0"/>
                <a:ea typeface="Calibri" panose="020F0502020204030204" pitchFamily="34" charset="0"/>
              </a:rPr>
              <a:t>Sheldon v. Dhillon</a:t>
            </a:r>
            <a:r>
              <a:rPr lang="en-US" sz="1800" dirty="0">
                <a:effectLst/>
                <a:latin typeface="Times New Roman" panose="02020603050405020304" pitchFamily="18" charset="0"/>
                <a:ea typeface="Calibri" panose="020F0502020204030204" pitchFamily="34" charset="0"/>
              </a:rPr>
              <a:t>; </a:t>
            </a:r>
            <a:r>
              <a:rPr lang="en-US" sz="1800" cap="small" dirty="0">
                <a:effectLst/>
                <a:latin typeface="Times New Roman" panose="02020603050405020304" pitchFamily="18" charset="0"/>
                <a:ea typeface="Calibri" panose="020F0502020204030204" pitchFamily="34" charset="0"/>
              </a:rPr>
              <a:t>Bhattacharya v. Rockland Community College</a:t>
            </a:r>
            <a:r>
              <a:rPr lang="en-US" sz="1800" dirty="0">
                <a:effectLst/>
                <a:latin typeface="Times New Roman" panose="02020603050405020304" pitchFamily="18" charset="0"/>
                <a:ea typeface="Calibri" panose="020F0502020204030204" pitchFamily="34" charset="0"/>
              </a:rPr>
              <a:t>; </a:t>
            </a:r>
            <a:r>
              <a:rPr lang="en-US" sz="1800" cap="small" dirty="0">
                <a:effectLst/>
                <a:latin typeface="Times New Roman" panose="02020603050405020304" pitchFamily="18" charset="0"/>
                <a:ea typeface="Calibri" panose="020F0502020204030204" pitchFamily="34" charset="0"/>
              </a:rPr>
              <a:t>Lyons v. Vaught; Miller v. Michigan State University.</a:t>
            </a:r>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8</a:t>
            </a:fld>
            <a:endParaRPr lang="en-US"/>
          </a:p>
        </p:txBody>
      </p:sp>
    </p:spTree>
    <p:extLst>
      <p:ext uri="{BB962C8B-B14F-4D97-AF65-F5344CB8AC3E}">
        <p14:creationId xmlns:p14="http://schemas.microsoft.com/office/powerpoint/2010/main" val="15368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i="1" dirty="0" err="1">
                <a:effectLst/>
              </a:rPr>
              <a:t>Sadid</a:t>
            </a:r>
            <a:r>
              <a:rPr lang="en-US" sz="1800" i="1" dirty="0">
                <a:effectLst/>
              </a:rPr>
              <a:t> v. Idaho State University</a:t>
            </a:r>
            <a:r>
              <a:rPr lang="en-US" sz="1800" dirty="0">
                <a:effectLst/>
              </a:rPr>
              <a:t> (2013) and </a:t>
            </a:r>
            <a:r>
              <a:rPr lang="en-US" sz="1800" i="1" dirty="0" err="1">
                <a:effectLst/>
              </a:rPr>
              <a:t>Sadid</a:t>
            </a:r>
            <a:r>
              <a:rPr lang="en-US" sz="1800" i="1" dirty="0">
                <a:effectLst/>
              </a:rPr>
              <a:t> v. </a:t>
            </a:r>
            <a:r>
              <a:rPr lang="en-US" sz="1800" i="1" dirty="0" err="1">
                <a:effectLst/>
              </a:rPr>
              <a:t>Vailas</a:t>
            </a:r>
            <a:r>
              <a:rPr lang="en-US" sz="1800" dirty="0">
                <a:effectLst/>
              </a:rPr>
              <a:t> (2013) – 9</a:t>
            </a:r>
            <a:r>
              <a:rPr lang="en-US" sz="1800" baseline="30000" dirty="0">
                <a:effectLst/>
              </a:rPr>
              <a:t>th</a:t>
            </a:r>
            <a:r>
              <a:rPr lang="en-US" sz="1800" dirty="0">
                <a:effectLst/>
              </a:rPr>
              <a:t> Circuit</a:t>
            </a:r>
          </a:p>
          <a:p>
            <a:pPr lvl="1"/>
            <a:r>
              <a:rPr lang="en-US" sz="1600" i="1" dirty="0">
                <a:effectLst/>
              </a:rPr>
              <a:t>The plaintiff had a long history of criticizing the administration. He disruptively spoke out against administrators during a faculty meeting and was subsequently fired for insubordination. </a:t>
            </a:r>
            <a:endParaRPr lang="en-US" sz="1600" dirty="0">
              <a:effectLst/>
            </a:endParaRPr>
          </a:p>
          <a:p>
            <a:pPr lvl="0"/>
            <a:r>
              <a:rPr lang="en-US" sz="1800" i="1" dirty="0">
                <a:effectLst/>
              </a:rPr>
              <a:t>Idaho State University Faculty </a:t>
            </a:r>
            <a:r>
              <a:rPr lang="en-US" sz="1800" i="1" dirty="0" err="1">
                <a:effectLst/>
              </a:rPr>
              <a:t>Ass’n</a:t>
            </a:r>
            <a:r>
              <a:rPr lang="en-US" sz="1800" i="1" dirty="0">
                <a:effectLst/>
              </a:rPr>
              <a:t> v. Idaho State University </a:t>
            </a:r>
            <a:r>
              <a:rPr lang="en-US" sz="1800" dirty="0">
                <a:effectLst/>
              </a:rPr>
              <a:t>(2012) – 9</a:t>
            </a:r>
            <a:r>
              <a:rPr lang="en-US" sz="1800" baseline="30000" dirty="0">
                <a:effectLst/>
              </a:rPr>
              <a:t>th</a:t>
            </a:r>
            <a:r>
              <a:rPr lang="en-US" sz="1800" dirty="0">
                <a:effectLst/>
              </a:rPr>
              <a:t> Circuit</a:t>
            </a:r>
          </a:p>
          <a:p>
            <a:pPr lvl="1"/>
            <a:r>
              <a:rPr lang="en-US" sz="1600" i="1" dirty="0">
                <a:effectLst/>
              </a:rPr>
              <a:t>Administrator refused to let certain faculty members share a draft of a document produced by a faculty senate committee over the faculty-wide email list. </a:t>
            </a:r>
            <a:endParaRPr lang="en-US" sz="1600" dirty="0">
              <a:effectLst/>
            </a:endParaRPr>
          </a:p>
          <a:p>
            <a:pPr lvl="0"/>
            <a:r>
              <a:rPr lang="en-US" sz="1800" i="1" dirty="0" err="1">
                <a:effectLst/>
              </a:rPr>
              <a:t>Renken</a:t>
            </a:r>
            <a:r>
              <a:rPr lang="en-US" sz="1800" i="1" dirty="0">
                <a:effectLst/>
              </a:rPr>
              <a:t> v. Gregory</a:t>
            </a:r>
            <a:r>
              <a:rPr lang="en-US" sz="1800" dirty="0">
                <a:effectLst/>
              </a:rPr>
              <a:t> (2008) – 7</a:t>
            </a:r>
            <a:r>
              <a:rPr lang="en-US" sz="1800" baseline="30000" dirty="0">
                <a:effectLst/>
              </a:rPr>
              <a:t>th</a:t>
            </a:r>
            <a:r>
              <a:rPr lang="en-US" sz="1800" dirty="0">
                <a:effectLst/>
              </a:rPr>
              <a:t> Circuit</a:t>
            </a:r>
          </a:p>
          <a:p>
            <a:pPr lvl="1"/>
            <a:r>
              <a:rPr lang="en-US" sz="1600" i="1" dirty="0">
                <a:effectLst/>
              </a:rPr>
              <a:t>Professor refused to sign a form about how a grant awarded to the professor would be used; the administrators returned the grant to the funding agency.</a:t>
            </a:r>
            <a:endParaRPr lang="en-US" sz="1600" dirty="0">
              <a:effectLst/>
            </a:endParaRPr>
          </a:p>
          <a:p>
            <a:pPr lvl="0"/>
            <a:r>
              <a:rPr lang="en-US" sz="1800" i="1" dirty="0">
                <a:effectLst/>
              </a:rPr>
              <a:t>Miller v. Michigan State University</a:t>
            </a:r>
            <a:r>
              <a:rPr lang="en-US" sz="1800" dirty="0">
                <a:effectLst/>
              </a:rPr>
              <a:t> (2009) – 6</a:t>
            </a:r>
            <a:r>
              <a:rPr lang="en-US" sz="1800" baseline="30000" dirty="0">
                <a:effectLst/>
              </a:rPr>
              <a:t>th</a:t>
            </a:r>
            <a:r>
              <a:rPr lang="en-US" sz="1800" dirty="0">
                <a:effectLst/>
              </a:rPr>
              <a:t> Circuit </a:t>
            </a:r>
          </a:p>
          <a:p>
            <a:pPr lvl="1"/>
            <a:r>
              <a:rPr lang="en-US" sz="1600" i="1" dirty="0">
                <a:effectLst/>
              </a:rPr>
              <a:t>Professor repeatedly complained that his departments did not adequately value his field of study.</a:t>
            </a:r>
            <a:endParaRPr lang="en-US" sz="1600" i="0" dirty="0">
              <a:effectLst/>
            </a:endParaRPr>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9</a:t>
            </a:fld>
            <a:endParaRPr lang="en-US"/>
          </a:p>
        </p:txBody>
      </p:sp>
    </p:spTree>
    <p:extLst>
      <p:ext uri="{BB962C8B-B14F-4D97-AF65-F5344CB8AC3E}">
        <p14:creationId xmlns:p14="http://schemas.microsoft.com/office/powerpoint/2010/main" val="4253801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Currently the facts in many of the cases are woefully inadequate to demonstrate the need for protections for service and governance-related speech. This is something worth considering, however, if the jurisprudence were to ever provide protections for faculty speech related to governance or service.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Meade v. Moraine Valley </a:t>
            </a:r>
            <a:r>
              <a:rPr lang="en-US" sz="1200" i="1" dirty="0">
                <a:effectLst/>
                <a:ea typeface="Times New Roman" panose="02020603050405020304" pitchFamily="18" charset="0"/>
                <a:cs typeface="Times New Roman" panose="02020603050405020304" pitchFamily="18" charset="0"/>
              </a:rPr>
              <a:t>This case concerns an adjunct who was terminated after she sent a letter, on behalf of the adjunct union for which she was president. The letter was addressed to a community college leadership organization/grantor. She wrote to say she did not support her college's application for the grantor’s support because of the college’s poor record of supporting adjuncts. The plaintiff claimed that the termination of her contract was in retaliation for the letter which constituted protected speech. The vice president who terminated the contract made it clear that she was terminated because of the letter. The vice president also told the plaintiff that, after two weeks, any visits to campus that she made would be considered criminal trespass. The district court had granted the defendants’ motions to dismiss for failure to state a claim, but the plaintiff appealed to the Circuit Court. The 7th Circuit reversed the district court's decision and remanded it for trial, denying defendants’ motions for summary judgment. The plaintiff moved for summary judgment and the district court granted the motion. A settlement hearing was conducted, and defendants paid the plaintiff a settlement of $125,000.</a:t>
            </a:r>
            <a:endParaRPr lang="en-US" sz="1200" dirty="0">
              <a:effectLst/>
              <a:ea typeface="Times New Roman" panose="02020603050405020304" pitchFamily="18" charset="0"/>
              <a:cs typeface="Times New Roman" panose="02020603050405020304" pitchFamily="18" charset="0"/>
            </a:endParaRPr>
          </a:p>
          <a:p>
            <a:endParaRPr lang="en-US" dirty="0"/>
          </a:p>
          <a:p>
            <a:r>
              <a:rPr lang="en-US" dirty="0"/>
              <a:t>Hong v. Grant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Hong v. Grant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(2007), a case brought against the University of California at Irvine, a professor of chemical engineering alleged that university administrators had violated his first amendment free speech rights when he was denied a merit salary increase because of his criticism of hiring decisions and his negative votes on certain faculty personnel decisions.  In fact, it was a faculty committee in Hong’s department that had recommended that he be denied the salary increase after reviewing his research record and his self-assessment that his research performance that year had been “minimal.”  The court ruled that Hong’s critical statements and negative votes were part of his professional responsibilities as a professor, and thus, under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Garcetti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were not protected by the first amendment.   Echoing the words of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Garcetti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the court ruled that the university “is entitled to unfettered discretion when it restricts statements an employee makes on the job and according to his professional responsibilities.” But, of course, the university did not “restrict” Hong’s speech; it followed the recommendation of his faculty peers who believed that his research record was inadequate to support a salary increase.  And the four statements that Hong alleged were the basis for that denial—statements criticizing other faculty members’ qualifications or performance—would have been protected by academic freedom, precisely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because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they were an appropriate subject for academic discourse.  So even though the outcome of the case may be correct because a faculty committee made the recommendation that the administration followed, the court’s reasoning is troublesome because it ignores the importance of the role of faculty peers in making personnel decisions.</a:t>
            </a:r>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10</a:t>
            </a:fld>
            <a:endParaRPr lang="en-US"/>
          </a:p>
        </p:txBody>
      </p:sp>
    </p:spTree>
    <p:extLst>
      <p:ext uri="{BB962C8B-B14F-4D97-AF65-F5344CB8AC3E}">
        <p14:creationId xmlns:p14="http://schemas.microsoft.com/office/powerpoint/2010/main" val="2642774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ea typeface="Times New Roman" panose="02020603050405020304" pitchFamily="18" charset="0"/>
                <a:cs typeface="Times New Roman" panose="02020603050405020304" pitchFamily="18" charset="0"/>
              </a:rPr>
              <a:t>Adjunct at a New Mexico community college uncovered unethical financial/accounting practices and upon further investigation found that a school administrator’s side business had been getting unbid contracts with the school worth hundreds of thousands of dollars. When Rodriguez investigated this, she was physically assaulted, banned from campus, and terminated. After years, the school finally paid her a settlement (of over $100,000).</a:t>
            </a:r>
            <a:endParaRPr lang="en-US" sz="1200" dirty="0">
              <a:effectLst/>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11</a:t>
            </a:fld>
            <a:endParaRPr lang="en-US"/>
          </a:p>
        </p:txBody>
      </p:sp>
    </p:spTree>
    <p:extLst>
      <p:ext uri="{BB962C8B-B14F-4D97-AF65-F5344CB8AC3E}">
        <p14:creationId xmlns:p14="http://schemas.microsoft.com/office/powerpoint/2010/main" val="3041390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kern="1200" dirty="0">
                <a:solidFill>
                  <a:schemeClr val="tx1"/>
                </a:solidFill>
                <a:effectLst/>
                <a:latin typeface="+mn-lt"/>
                <a:ea typeface="+mn-ea"/>
                <a:cs typeface="+mn-cs"/>
              </a:rPr>
              <a:t>Attorneys</a:t>
            </a:r>
          </a:p>
          <a:p>
            <a:pPr lvl="1"/>
            <a:r>
              <a:rPr lang="en-US" sz="1600" kern="1200" dirty="0">
                <a:solidFill>
                  <a:schemeClr val="tx1"/>
                </a:solidFill>
                <a:effectLst/>
                <a:latin typeface="+mn-lt"/>
                <a:ea typeface="+mn-ea"/>
                <a:cs typeface="+mn-cs"/>
              </a:rPr>
              <a:t>Clarify what constitutes protected or unprotected speech </a:t>
            </a:r>
            <a:r>
              <a:rPr lang="en-US" dirty="0"/>
              <a:t>under the First Amendment and any relevant contracts. Make sure steps are taken to ensure faculty bodies, unions, board, and administrators understand.</a:t>
            </a:r>
          </a:p>
          <a:p>
            <a:pPr lvl="1"/>
            <a:r>
              <a:rPr lang="en-US" sz="1600" kern="1200" dirty="0">
                <a:solidFill>
                  <a:schemeClr val="tx1"/>
                </a:solidFill>
                <a:effectLst/>
                <a:latin typeface="+mn-lt"/>
                <a:ea typeface="+mn-ea"/>
                <a:cs typeface="+mn-cs"/>
              </a:rPr>
              <a:t>Promote self-regulation among the faculty to the largest extent possible. </a:t>
            </a:r>
          </a:p>
          <a:p>
            <a:pPr lvl="1"/>
            <a:r>
              <a:rPr lang="en-US" sz="1600" kern="1200" dirty="0">
                <a:solidFill>
                  <a:schemeClr val="tx1"/>
                </a:solidFill>
                <a:effectLst/>
                <a:latin typeface="+mn-lt"/>
                <a:ea typeface="+mn-ea"/>
                <a:cs typeface="+mn-cs"/>
              </a:rPr>
              <a:t>If faculty members don’t let other faculty members pursue dead end lawsuits, it benefits everyone. </a:t>
            </a:r>
          </a:p>
          <a:p>
            <a:pPr lvl="1"/>
            <a:r>
              <a:rPr lang="en-US" sz="1600" kern="1200" dirty="0">
                <a:solidFill>
                  <a:schemeClr val="tx1"/>
                </a:solidFill>
                <a:effectLst/>
                <a:latin typeface="+mn-lt"/>
                <a:ea typeface="+mn-ea"/>
                <a:cs typeface="+mn-cs"/>
              </a:rPr>
              <a:t>It is also important to educate administrators to be safe rather than sorry. Most circuits do not have a clear line of cases establishing precedent within the circuit, and very few judges are looking to other circuits for guidance.</a:t>
            </a:r>
          </a:p>
          <a:p>
            <a:pPr lvl="1"/>
            <a:r>
              <a:rPr lang="en-US" sz="1600" kern="1200" dirty="0">
                <a:solidFill>
                  <a:schemeClr val="tx1"/>
                </a:solidFill>
                <a:effectLst/>
                <a:latin typeface="+mn-lt"/>
                <a:ea typeface="+mn-ea"/>
                <a:cs typeface="+mn-cs"/>
              </a:rPr>
              <a:t>In pursuit of good law, look to other circuits for precedents that protect the academic freedom of the institution and prioritize the educational mission through shared governance. </a:t>
            </a:r>
          </a:p>
          <a:p>
            <a:endParaRPr lang="en-US" dirty="0"/>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12</a:t>
            </a:fld>
            <a:endParaRPr lang="en-US"/>
          </a:p>
        </p:txBody>
      </p:sp>
    </p:spTree>
    <p:extLst>
      <p:ext uri="{BB962C8B-B14F-4D97-AF65-F5344CB8AC3E}">
        <p14:creationId xmlns:p14="http://schemas.microsoft.com/office/powerpoint/2010/main" val="3581554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200" dirty="0">
                <a:solidFill>
                  <a:schemeClr val="tx1"/>
                </a:solidFill>
                <a:effectLst/>
                <a:latin typeface="+mn-lt"/>
                <a:ea typeface="+mn-ea"/>
                <a:cs typeface="+mn-cs"/>
              </a:rPr>
              <a:t>The biggest gap in protections for faculty, is in the lack of protections for whistleblowers. Educate yourself and your colleagues on what whistleblower protections are available to you under your state’s law. Use those protections as guidelines when challenging policies or administrative decisions that may not be aligned with the educational mission of the institution. Similarly, there may be additional statutory protections against retaliation for speech related to Title VII, Equal Pay Act, Title IX or other workplace violations once a complaint has been made formally. It is worth offering continued educational opportunities to faculty and staff about what speech may or may not be protected. </a:t>
            </a:r>
          </a:p>
          <a:p>
            <a:endParaRPr lang="en-US" dirty="0"/>
          </a:p>
        </p:txBody>
      </p:sp>
      <p:sp>
        <p:nvSpPr>
          <p:cNvPr id="4" name="Slide Number Placeholder 3"/>
          <p:cNvSpPr>
            <a:spLocks noGrp="1"/>
          </p:cNvSpPr>
          <p:nvPr>
            <p:ph type="sldNum" sz="quarter" idx="5"/>
          </p:nvPr>
        </p:nvSpPr>
        <p:spPr/>
        <p:txBody>
          <a:bodyPr/>
          <a:lstStyle/>
          <a:p>
            <a:fld id="{542F704D-15AE-45B8-929C-145B8D08CFB1}" type="slidenum">
              <a:rPr lang="en-US" smtClean="0"/>
              <a:t>13</a:t>
            </a:fld>
            <a:endParaRPr lang="en-US"/>
          </a:p>
        </p:txBody>
      </p:sp>
    </p:spTree>
    <p:extLst>
      <p:ext uri="{BB962C8B-B14F-4D97-AF65-F5344CB8AC3E}">
        <p14:creationId xmlns:p14="http://schemas.microsoft.com/office/powerpoint/2010/main" val="3029828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also make it clear within policies what level of detail you can share.</a:t>
            </a:r>
          </a:p>
        </p:txBody>
      </p:sp>
      <p:sp>
        <p:nvSpPr>
          <p:cNvPr id="4" name="Slide Number Placeholder 3"/>
          <p:cNvSpPr>
            <a:spLocks noGrp="1"/>
          </p:cNvSpPr>
          <p:nvPr>
            <p:ph type="sldNum" sz="quarter" idx="5"/>
          </p:nvPr>
        </p:nvSpPr>
        <p:spPr/>
        <p:txBody>
          <a:bodyPr/>
          <a:lstStyle/>
          <a:p>
            <a:fld id="{542F704D-15AE-45B8-929C-145B8D08CFB1}" type="slidenum">
              <a:rPr lang="en-US" smtClean="0"/>
              <a:t>14</a:t>
            </a:fld>
            <a:endParaRPr lang="en-US"/>
          </a:p>
        </p:txBody>
      </p:sp>
    </p:spTree>
    <p:extLst>
      <p:ext uri="{BB962C8B-B14F-4D97-AF65-F5344CB8AC3E}">
        <p14:creationId xmlns:p14="http://schemas.microsoft.com/office/powerpoint/2010/main" val="2963285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took half of the cases and looked at time to settlement. The average time to settlement was 1437 days or less than one February shy of 4 years. The median time to settlement was about 45 months, or three months shy of four years. </a:t>
            </a:r>
          </a:p>
        </p:txBody>
      </p:sp>
      <p:sp>
        <p:nvSpPr>
          <p:cNvPr id="4" name="Slide Number Placeholder 3"/>
          <p:cNvSpPr>
            <a:spLocks noGrp="1"/>
          </p:cNvSpPr>
          <p:nvPr>
            <p:ph type="sldNum" sz="quarter" idx="5"/>
          </p:nvPr>
        </p:nvSpPr>
        <p:spPr/>
        <p:txBody>
          <a:bodyPr/>
          <a:lstStyle/>
          <a:p>
            <a:fld id="{542F704D-15AE-45B8-929C-145B8D08CFB1}" type="slidenum">
              <a:rPr lang="en-US" smtClean="0"/>
              <a:t>16</a:t>
            </a:fld>
            <a:endParaRPr lang="en-US"/>
          </a:p>
        </p:txBody>
      </p:sp>
    </p:spTree>
    <p:extLst>
      <p:ext uri="{BB962C8B-B14F-4D97-AF65-F5344CB8AC3E}">
        <p14:creationId xmlns:p14="http://schemas.microsoft.com/office/powerpoint/2010/main" val="2970235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BBC3181A-27CD-4DF6-A611-DB88DBE774BE}" type="datetimeFigureOut">
              <a:rPr lang="en-US" smtClean="0"/>
              <a:t>10/13/2020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3589BC7-2521-45CB-AFB9-F9B846AD750C}" type="slidenum">
              <a:rPr lang="en-US" smtClean="0"/>
              <a:t>‹#›</a:t>
            </a:fld>
            <a:endParaRPr lang="en-US" dirty="0"/>
          </a:p>
        </p:txBody>
      </p:sp>
    </p:spTree>
    <p:extLst>
      <p:ext uri="{BB962C8B-B14F-4D97-AF65-F5344CB8AC3E}">
        <p14:creationId xmlns:p14="http://schemas.microsoft.com/office/powerpoint/2010/main" val="2217955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a:solidFill>
            <a:schemeClr val="accent1">
              <a:alpha val="68000"/>
            </a:schemeClr>
          </a:solidFill>
        </p:spPr>
        <p:txBody>
          <a:bodyPr anchor="ct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BC3181A-27CD-4DF6-A611-DB88DBE774B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3668333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2173634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420542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4955777" y="803185"/>
            <a:ext cx="6909296" cy="685800"/>
          </a:xfrm>
        </p:spPr>
        <p:txBody>
          <a:bodyPr anchor="ctr">
            <a:noAutofit/>
          </a:bodyPr>
          <a:lstStyle>
            <a:lvl1pPr marL="0" indent="0" algn="l">
              <a:lnSpc>
                <a:spcPct val="100000"/>
              </a:lnSpc>
              <a:buNone/>
              <a:defRPr sz="2200" b="0" cap="all" baseline="0">
                <a:solidFill>
                  <a:schemeClr val="accent5">
                    <a:lumMod val="20000"/>
                    <a:lumOff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955963" y="1488985"/>
            <a:ext cx="6908483" cy="1696853"/>
          </a:xfrm>
        </p:spPr>
        <p:txBody>
          <a:bodyPr/>
          <a:lstStyle>
            <a:lvl1pPr marL="228600" indent="-228600">
              <a:buClr>
                <a:schemeClr val="accent3"/>
              </a:buClr>
              <a:buFont typeface="Arial" panose="020B0604020202020204" pitchFamily="34" charset="0"/>
              <a:buChar char="•"/>
              <a:defRPr/>
            </a:lvl1pPr>
            <a:lvl2pPr marL="685800" indent="-228600">
              <a:buClr>
                <a:schemeClr val="accent3"/>
              </a:buClr>
              <a:buFont typeface="Arial" panose="020B0604020202020204" pitchFamily="34" charset="0"/>
              <a:buChar char="•"/>
              <a:defRPr/>
            </a:lvl2pPr>
            <a:lvl3pPr marL="1143000" indent="-228600">
              <a:buClr>
                <a:schemeClr val="accent3"/>
              </a:buClr>
              <a:buFont typeface="Arial" panose="020B0604020202020204" pitchFamily="34" charset="0"/>
              <a:buChar char="•"/>
              <a:defRPr/>
            </a:lvl3pPr>
            <a:lvl4pPr marL="1600200" indent="-228600">
              <a:buClr>
                <a:schemeClr val="accent3"/>
              </a:buClr>
              <a:buFont typeface="Arial" panose="020B0604020202020204" pitchFamily="34" charset="0"/>
              <a:buChar char="•"/>
              <a:defRPr/>
            </a:lvl4pPr>
            <a:lvl5pPr marL="2057400" indent="-228600">
              <a:buClr>
                <a:schemeClr val="accent3"/>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49310" y="3665887"/>
            <a:ext cx="6908554" cy="685800"/>
          </a:xfrm>
        </p:spPr>
        <p:txBody>
          <a:bodyPr anchor="ctr">
            <a:noAutofit/>
          </a:bodyPr>
          <a:lstStyle>
            <a:lvl1pPr marL="0" indent="0" algn="l">
              <a:lnSpc>
                <a:spcPct val="100000"/>
              </a:lnSpc>
              <a:buNone/>
              <a:defRPr sz="2200" b="0" cap="all" baseline="0">
                <a:solidFill>
                  <a:schemeClr val="accent4">
                    <a:lumMod val="20000"/>
                    <a:lumOff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49072" y="4351687"/>
            <a:ext cx="6909848" cy="1704060"/>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8" name="Footer Placeholder 7"/>
          <p:cNvSpPr>
            <a:spLocks noGrp="1"/>
          </p:cNvSpPr>
          <p:nvPr>
            <p:ph type="ftr" sz="quarter" idx="11"/>
          </p:nvPr>
        </p:nvSpPr>
        <p:spPr>
          <a:xfrm>
            <a:off x="804672" y="6227064"/>
            <a:ext cx="11053192" cy="320040"/>
          </a:xfrm>
        </p:spPr>
        <p:txBody>
          <a:bodyPr/>
          <a:lstStyle/>
          <a:p>
            <a:endParaRPr lang="en-US" dirty="0"/>
          </a:p>
        </p:txBody>
      </p:sp>
      <p:sp>
        <p:nvSpPr>
          <p:cNvPr id="9" name="Slide Number Placeholder 8"/>
          <p:cNvSpPr>
            <a:spLocks noGrp="1"/>
          </p:cNvSpPr>
          <p:nvPr>
            <p:ph type="sldNum" sz="quarter" idx="12"/>
          </p:nvPr>
        </p:nvSpPr>
        <p:spPr>
          <a:xfrm>
            <a:off x="10930128"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2519058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C3181A-27CD-4DF6-A611-DB88DBE774BE}" type="datetimeFigureOut">
              <a:rPr lang="en-US" smtClean="0"/>
              <a:t>10/13/2020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4172586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492664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C3181A-27CD-4DF6-A611-DB88DBE774BE}" type="datetimeFigureOut">
              <a:rPr lang="en-US" smtClean="0"/>
              <a:t>10/13/2020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3714810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100058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C3181A-27CD-4DF6-A611-DB88DBE774B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223895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BBC3181A-27CD-4DF6-A611-DB88DBE774BE}" type="datetimeFigureOut">
              <a:rPr lang="en-US" smtClean="0"/>
              <a:t>10/13/2020</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13589BC7-2521-45CB-AFB9-F9B846AD750C}" type="slidenum">
              <a:rPr lang="en-US" smtClean="0"/>
              <a:t>‹#›</a:t>
            </a:fld>
            <a:endParaRPr lang="en-US"/>
          </a:p>
        </p:txBody>
      </p:sp>
    </p:spTree>
    <p:extLst>
      <p:ext uri="{BB962C8B-B14F-4D97-AF65-F5344CB8AC3E}">
        <p14:creationId xmlns:p14="http://schemas.microsoft.com/office/powerpoint/2010/main" val="257928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5000"/>
            <a:duotone>
              <a:prstClr val="black"/>
              <a:schemeClr val="accent4">
                <a:tint val="45000"/>
                <a:satMod val="400000"/>
              </a:schemeClr>
            </a:duotone>
            <a:extLst>
              <a:ext uri="{BEBA8EAE-BF5A-486C-A8C5-ECC9F3942E4B}">
                <a14:imgProps xmlns:a14="http://schemas.microsoft.com/office/drawing/2010/main">
                  <a14:imgLayer r:embed="rId14">
                    <a14:imgEffect>
                      <a14:colorTemperature colorTemp="4700"/>
                    </a14:imgEffect>
                    <a14:imgEffect>
                      <a14:brightnessContrast bright="26000" contrast="40000"/>
                    </a14:imgEffect>
                  </a14:imgLayer>
                </a14:imgProps>
              </a:ext>
            </a:extLst>
          </a:blip>
          <a:srcRect/>
          <a:stretch>
            <a:fillRect t="-4000" r="-5000" b="-2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0215" y="2358391"/>
            <a:ext cx="4009614" cy="2456485"/>
          </a:xfrm>
          <a:prstGeom prst="rect">
            <a:avLst/>
          </a:prstGeom>
          <a:solidFill>
            <a:schemeClr val="accent1">
              <a:alpha val="80000"/>
            </a:schemeClr>
          </a:solidFill>
        </p:spPr>
        <p:txBody>
          <a:bodyPr vert="horz" lIns="228600" tIns="228600" rIns="228600" bIns="228600" rtlCol="0" anchor="ctr">
            <a:normAutofit/>
          </a:bodyPr>
          <a:lstStyle/>
          <a:p>
            <a:r>
              <a:rPr lang="en-US" dirty="0"/>
              <a:t>Click to edit Master title style</a:t>
            </a:r>
          </a:p>
        </p:txBody>
      </p:sp>
      <p:sp>
        <p:nvSpPr>
          <p:cNvPr id="3" name="Text Placeholder 2"/>
          <p:cNvSpPr>
            <a:spLocks noGrp="1"/>
          </p:cNvSpPr>
          <p:nvPr>
            <p:ph type="body" idx="1"/>
          </p:nvPr>
        </p:nvSpPr>
        <p:spPr>
          <a:xfrm>
            <a:off x="5043340" y="794719"/>
            <a:ext cx="6768446" cy="5257090"/>
          </a:xfrm>
          <a:prstGeom prst="rect">
            <a:avLst/>
          </a:prstGeom>
          <a:solidFill>
            <a:schemeClr val="accent1">
              <a:alpha val="48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80214" y="310896"/>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BBC3181A-27CD-4DF6-A611-DB88DBE774BE}" type="datetimeFigureOut">
              <a:rPr lang="en-US" smtClean="0"/>
              <a:t>10/13/2020</a:t>
            </a:fld>
            <a:endParaRPr lang="en-US"/>
          </a:p>
        </p:txBody>
      </p:sp>
      <p:sp>
        <p:nvSpPr>
          <p:cNvPr id="5" name="Footer Placeholder 4"/>
          <p:cNvSpPr>
            <a:spLocks noGrp="1"/>
          </p:cNvSpPr>
          <p:nvPr>
            <p:ph type="ftr" sz="quarter" idx="3"/>
          </p:nvPr>
        </p:nvSpPr>
        <p:spPr>
          <a:xfrm>
            <a:off x="804672" y="6227064"/>
            <a:ext cx="11007114"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1341906"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13589BC7-2521-45CB-AFB9-F9B846AD750C}" type="slidenum">
              <a:rPr lang="en-US" smtClean="0"/>
              <a:t>‹#›</a:t>
            </a:fld>
            <a:endParaRPr lang="en-US"/>
          </a:p>
        </p:txBody>
      </p:sp>
    </p:spTree>
    <p:extLst>
      <p:ext uri="{BB962C8B-B14F-4D97-AF65-F5344CB8AC3E}">
        <p14:creationId xmlns:p14="http://schemas.microsoft.com/office/powerpoint/2010/main" val="43209730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3"/>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3"/>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3"/>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3"/>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3"/>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noradevlin.com/" TargetMode="External"/><Relationship Id="rId2" Type="http://schemas.openxmlformats.org/officeDocument/2006/relationships/hyperlink" Target="mailto:Nora.Devlin@rutgers.edu"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874B-BE91-44D4-9880-F8044FD9AD81}"/>
              </a:ext>
            </a:extLst>
          </p:cNvPr>
          <p:cNvSpPr>
            <a:spLocks noGrp="1"/>
          </p:cNvSpPr>
          <p:nvPr>
            <p:ph type="ctrTitle"/>
          </p:nvPr>
        </p:nvSpPr>
        <p:spPr>
          <a:xfrm>
            <a:off x="1668027" y="2004765"/>
            <a:ext cx="8764638" cy="1567542"/>
          </a:xfrm>
        </p:spPr>
        <p:txBody>
          <a:bodyPr/>
          <a:lstStyle/>
          <a:p>
            <a:r>
              <a:rPr lang="en-US" b="1" dirty="0"/>
              <a:t>Post-Secondary Faculty Free Speech Cases Since </a:t>
            </a:r>
            <a:r>
              <a:rPr lang="en-US" b="1" i="1" dirty="0"/>
              <a:t>Garcetti</a:t>
            </a:r>
            <a:endParaRPr lang="en-US" dirty="0"/>
          </a:p>
        </p:txBody>
      </p:sp>
      <p:sp>
        <p:nvSpPr>
          <p:cNvPr id="3" name="Subtitle 2">
            <a:extLst>
              <a:ext uri="{FF2B5EF4-FFF2-40B4-BE49-F238E27FC236}">
                <a16:creationId xmlns:a16="http://schemas.microsoft.com/office/drawing/2014/main" id="{BA7EFB99-C1C0-4236-B953-83E4D71198FD}"/>
              </a:ext>
            </a:extLst>
          </p:cNvPr>
          <p:cNvSpPr>
            <a:spLocks noGrp="1"/>
          </p:cNvSpPr>
          <p:nvPr>
            <p:ph type="subTitle" idx="1"/>
          </p:nvPr>
        </p:nvSpPr>
        <p:spPr>
          <a:xfrm>
            <a:off x="1759237" y="3657600"/>
            <a:ext cx="8673427" cy="1651518"/>
          </a:xfrm>
        </p:spPr>
        <p:txBody>
          <a:bodyPr>
            <a:normAutofit/>
          </a:bodyPr>
          <a:lstStyle/>
          <a:p>
            <a:r>
              <a:rPr lang="en-US" dirty="0"/>
              <a:t>Faculty First Amendment Cases Since 2006</a:t>
            </a:r>
          </a:p>
          <a:p>
            <a:r>
              <a:rPr lang="en-US" b="1" dirty="0"/>
              <a:t>Nora Devlin, Ed. M.</a:t>
            </a:r>
          </a:p>
          <a:p>
            <a:r>
              <a:rPr lang="en-US" dirty="0"/>
              <a:t>Education Law Association</a:t>
            </a:r>
          </a:p>
          <a:p>
            <a:r>
              <a:rPr lang="en-US" b="1" dirty="0"/>
              <a:t>November 2020</a:t>
            </a:r>
          </a:p>
          <a:p>
            <a:endParaRPr lang="en-US" b="1" dirty="0"/>
          </a:p>
        </p:txBody>
      </p:sp>
    </p:spTree>
    <p:extLst>
      <p:ext uri="{BB962C8B-B14F-4D97-AF65-F5344CB8AC3E}">
        <p14:creationId xmlns:p14="http://schemas.microsoft.com/office/powerpoint/2010/main" val="2977981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0273-2AE1-441A-BCDF-A4FA9EAB0780}"/>
              </a:ext>
            </a:extLst>
          </p:cNvPr>
          <p:cNvSpPr>
            <a:spLocks noGrp="1"/>
          </p:cNvSpPr>
          <p:nvPr>
            <p:ph type="title"/>
          </p:nvPr>
        </p:nvSpPr>
        <p:spPr/>
        <p:txBody>
          <a:bodyPr/>
          <a:lstStyle/>
          <a:p>
            <a:r>
              <a:rPr lang="en-US" dirty="0"/>
              <a:t>Garcetti</a:t>
            </a:r>
            <a:r>
              <a:rPr lang="en-US" baseline="0" dirty="0"/>
              <a:t> v. Ceballos</a:t>
            </a:r>
            <a:endParaRPr lang="en-US" dirty="0"/>
          </a:p>
        </p:txBody>
      </p:sp>
      <p:sp>
        <p:nvSpPr>
          <p:cNvPr id="3" name="Content Placeholder 2">
            <a:extLst>
              <a:ext uri="{FF2B5EF4-FFF2-40B4-BE49-F238E27FC236}">
                <a16:creationId xmlns:a16="http://schemas.microsoft.com/office/drawing/2014/main" id="{E4834531-A68D-468E-8621-EE53F6E494EA}"/>
              </a:ext>
            </a:extLst>
          </p:cNvPr>
          <p:cNvSpPr>
            <a:spLocks noGrp="1"/>
          </p:cNvSpPr>
          <p:nvPr>
            <p:ph idx="1"/>
          </p:nvPr>
        </p:nvSpPr>
        <p:spPr/>
        <p:txBody>
          <a:bodyPr/>
          <a:lstStyle/>
          <a:p>
            <a:pPr>
              <a:buClr>
                <a:schemeClr val="accent3"/>
              </a:buClr>
            </a:pPr>
            <a:r>
              <a:rPr lang="en-US" dirty="0"/>
              <a:t>Supreme Court of the U.S. (SCOTUS) decided the case in 2006.</a:t>
            </a:r>
          </a:p>
          <a:p>
            <a:pPr>
              <a:buClr>
                <a:schemeClr val="accent3"/>
              </a:buClr>
            </a:pPr>
            <a:r>
              <a:rPr lang="en-US" dirty="0"/>
              <a:t>States that a public employee’s speech which is made “pursuant to official duties” is </a:t>
            </a:r>
            <a:r>
              <a:rPr lang="en-US" i="1" dirty="0"/>
              <a:t>not</a:t>
            </a:r>
            <a:r>
              <a:rPr lang="en-US" dirty="0"/>
              <a:t> protected speech.</a:t>
            </a:r>
          </a:p>
          <a:p>
            <a:pPr lvl="1">
              <a:buClr>
                <a:schemeClr val="accent3"/>
              </a:buClr>
            </a:pPr>
            <a:r>
              <a:rPr lang="en-US" dirty="0"/>
              <a:t>Precedent is interpreted to categorically exclude all speech made “as an employee”</a:t>
            </a:r>
          </a:p>
          <a:p>
            <a:pPr lvl="1">
              <a:buClr>
                <a:schemeClr val="accent3"/>
              </a:buClr>
            </a:pPr>
            <a:r>
              <a:rPr lang="en-US" dirty="0"/>
              <a:t>Requires that judges distinguish speech made by “citizens” from speech made by “employees” which dissenters argued was a fabricated distinction and a harmful binary. </a:t>
            </a:r>
          </a:p>
        </p:txBody>
      </p:sp>
    </p:spTree>
    <p:extLst>
      <p:ext uri="{BB962C8B-B14F-4D97-AF65-F5344CB8AC3E}">
        <p14:creationId xmlns:p14="http://schemas.microsoft.com/office/powerpoint/2010/main" val="847209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A073A0-B2B4-454D-90E8-164698901FF4}"/>
              </a:ext>
            </a:extLst>
          </p:cNvPr>
          <p:cNvSpPr>
            <a:spLocks noGrp="1"/>
          </p:cNvSpPr>
          <p:nvPr>
            <p:ph type="title"/>
          </p:nvPr>
        </p:nvSpPr>
        <p:spPr/>
        <p:txBody>
          <a:bodyPr>
            <a:normAutofit/>
          </a:bodyPr>
          <a:lstStyle/>
          <a:p>
            <a:r>
              <a:rPr lang="en-US" dirty="0"/>
              <a:t>Legacy of </a:t>
            </a:r>
            <a:r>
              <a:rPr lang="en-US" i="1" dirty="0"/>
              <a:t>Garcetti v. Ceballos </a:t>
            </a:r>
            <a:endParaRPr lang="en-US" dirty="0"/>
          </a:p>
        </p:txBody>
      </p:sp>
      <p:sp>
        <p:nvSpPr>
          <p:cNvPr id="5" name="Text Placeholder 4">
            <a:extLst>
              <a:ext uri="{FF2B5EF4-FFF2-40B4-BE49-F238E27FC236}">
                <a16:creationId xmlns:a16="http://schemas.microsoft.com/office/drawing/2014/main" id="{9AC78A5F-1CE4-4E99-8D09-9EAD9F52C7BF}"/>
              </a:ext>
            </a:extLst>
          </p:cNvPr>
          <p:cNvSpPr>
            <a:spLocks noGrp="1"/>
          </p:cNvSpPr>
          <p:nvPr>
            <p:ph idx="1"/>
          </p:nvPr>
        </p:nvSpPr>
        <p:spPr>
          <a:xfrm>
            <a:off x="5053133" y="700549"/>
            <a:ext cx="6647455" cy="5644267"/>
          </a:xfrm>
        </p:spPr>
        <p:txBody>
          <a:bodyPr>
            <a:normAutofit/>
          </a:bodyPr>
          <a:lstStyle/>
          <a:p>
            <a:r>
              <a:rPr lang="en-US" sz="2000" kern="1200" dirty="0">
                <a:effectLst/>
                <a:latin typeface="+mn-lt"/>
                <a:ea typeface="+mn-ea"/>
                <a:cs typeface="+mn-cs"/>
              </a:rPr>
              <a:t>“Did the employee speak pursuant to her official duties?” </a:t>
            </a:r>
          </a:p>
          <a:p>
            <a:pPr lvl="1"/>
            <a:r>
              <a:rPr lang="en-US" dirty="0"/>
              <a:t>Concerned citizen or employee (not both)</a:t>
            </a:r>
            <a:endParaRPr lang="en-US" kern="1200" dirty="0">
              <a:effectLst/>
              <a:latin typeface="+mn-lt"/>
              <a:ea typeface="+mn-ea"/>
              <a:cs typeface="+mn-cs"/>
            </a:endParaRPr>
          </a:p>
          <a:p>
            <a:pPr lvl="1"/>
            <a:r>
              <a:rPr lang="en-US" sz="1800" kern="1200" dirty="0">
                <a:effectLst/>
                <a:latin typeface="+mn-lt"/>
                <a:ea typeface="+mn-ea"/>
                <a:cs typeface="+mn-cs"/>
              </a:rPr>
              <a:t>Whistleblower consequences</a:t>
            </a:r>
          </a:p>
          <a:p>
            <a:pPr lvl="1"/>
            <a:r>
              <a:rPr lang="en-US" sz="1800" kern="1200" dirty="0">
                <a:effectLst/>
                <a:latin typeface="+mn-lt"/>
                <a:ea typeface="+mn-ea"/>
                <a:cs typeface="+mn-cs"/>
              </a:rPr>
              <a:t>Faculty’s </a:t>
            </a:r>
            <a:r>
              <a:rPr lang="en-US" sz="1800" dirty="0"/>
              <a:t>of</a:t>
            </a:r>
            <a:r>
              <a:rPr lang="en-US" sz="1800" kern="1200" dirty="0">
                <a:effectLst/>
                <a:latin typeface="+mn-lt"/>
                <a:ea typeface="+mn-ea"/>
                <a:cs typeface="+mn-cs"/>
              </a:rPr>
              <a:t>ficial duties require government judgment of speech</a:t>
            </a:r>
          </a:p>
          <a:p>
            <a:pPr lvl="1"/>
            <a:r>
              <a:rPr lang="en-US" sz="1800" kern="1200" dirty="0">
                <a:effectLst/>
                <a:latin typeface="+mn-lt"/>
                <a:ea typeface="+mn-ea"/>
                <a:cs typeface="+mn-cs"/>
              </a:rPr>
              <a:t>Academic freedom protections</a:t>
            </a:r>
          </a:p>
          <a:p>
            <a:r>
              <a:rPr lang="en-US" sz="2000" kern="1200" dirty="0">
                <a:effectLst/>
                <a:latin typeface="+mn-lt"/>
                <a:ea typeface="+mn-ea"/>
                <a:cs typeface="+mn-cs"/>
              </a:rPr>
              <a:t>Circuits split over speech related to teaching and scholarship. </a:t>
            </a:r>
          </a:p>
          <a:p>
            <a:r>
              <a:rPr lang="en-US" sz="2000" dirty="0"/>
              <a:t>Courts </a:t>
            </a:r>
            <a:r>
              <a:rPr lang="en-US" sz="2000" kern="1200" dirty="0">
                <a:effectLst/>
                <a:latin typeface="+mn-lt"/>
                <a:ea typeface="+mn-ea"/>
                <a:cs typeface="+mn-cs"/>
              </a:rPr>
              <a:t>view faculty service-related speech as clearly unprotected speech made pursuant to one’s official duties (only teaching/scholarship reserved by SCOTUS)</a:t>
            </a:r>
          </a:p>
        </p:txBody>
      </p:sp>
    </p:spTree>
    <p:extLst>
      <p:ext uri="{BB962C8B-B14F-4D97-AF65-F5344CB8AC3E}">
        <p14:creationId xmlns:p14="http://schemas.microsoft.com/office/powerpoint/2010/main" val="175952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C551-7EE7-432A-93EE-19D81BA38C7A}"/>
              </a:ext>
            </a:extLst>
          </p:cNvPr>
          <p:cNvSpPr>
            <a:spLocks noGrp="1"/>
          </p:cNvSpPr>
          <p:nvPr>
            <p:ph type="title"/>
          </p:nvPr>
        </p:nvSpPr>
        <p:spPr/>
        <p:txBody>
          <a:bodyPr/>
          <a:lstStyle/>
          <a:p>
            <a:r>
              <a:rPr lang="en-US" dirty="0"/>
              <a:t>Categorical</a:t>
            </a:r>
            <a:r>
              <a:rPr lang="en-US" baseline="0" dirty="0"/>
              <a:t> Exclusions</a:t>
            </a:r>
            <a:endParaRPr lang="en-US" dirty="0"/>
          </a:p>
        </p:txBody>
      </p:sp>
      <p:sp>
        <p:nvSpPr>
          <p:cNvPr id="4" name="Content Placeholder 3">
            <a:extLst>
              <a:ext uri="{FF2B5EF4-FFF2-40B4-BE49-F238E27FC236}">
                <a16:creationId xmlns:a16="http://schemas.microsoft.com/office/drawing/2014/main" id="{14C630CE-21DC-447B-886C-7B3635A8E473}"/>
              </a:ext>
            </a:extLst>
          </p:cNvPr>
          <p:cNvSpPr>
            <a:spLocks noGrp="1"/>
          </p:cNvSpPr>
          <p:nvPr>
            <p:ph idx="1"/>
          </p:nvPr>
        </p:nvSpPr>
        <p:spPr/>
        <p:txBody>
          <a:bodyPr/>
          <a:lstStyle/>
          <a:p>
            <a:r>
              <a:rPr lang="en-US" dirty="0"/>
              <a:t>When in court, to prove your speech was protected your argument must survive a speech inquiry.</a:t>
            </a:r>
          </a:p>
          <a:p>
            <a:r>
              <a:rPr lang="en-US" dirty="0"/>
              <a:t>This inquiry has been added to three times as the Supreme Court set new precedent in cases involving public employee speech.</a:t>
            </a:r>
          </a:p>
          <a:p>
            <a:r>
              <a:rPr lang="en-US" dirty="0"/>
              <a:t>The last two major cases to add to the inquiry were </a:t>
            </a:r>
            <a:r>
              <a:rPr lang="en-US" i="1" dirty="0"/>
              <a:t>Connick v. Myers </a:t>
            </a:r>
            <a:r>
              <a:rPr lang="en-US" dirty="0"/>
              <a:t>(1982) and </a:t>
            </a:r>
            <a:r>
              <a:rPr lang="en-US" i="1" dirty="0"/>
              <a:t>Garcetti v. Ceballos </a:t>
            </a:r>
            <a:r>
              <a:rPr lang="en-US" dirty="0"/>
              <a:t>(2006).</a:t>
            </a:r>
          </a:p>
          <a:p>
            <a:r>
              <a:rPr lang="en-US" dirty="0"/>
              <a:t>Both </a:t>
            </a:r>
            <a:r>
              <a:rPr lang="en-US" i="1" dirty="0"/>
              <a:t>Connick</a:t>
            </a:r>
            <a:r>
              <a:rPr lang="en-US" dirty="0"/>
              <a:t> and </a:t>
            </a:r>
            <a:r>
              <a:rPr lang="en-US" i="1" dirty="0"/>
              <a:t>Garcetti</a:t>
            </a:r>
            <a:r>
              <a:rPr lang="en-US" dirty="0"/>
              <a:t> created categorical exclusions. In other words, the answer to one question can mean sudden death, ending the inquiry immediately.</a:t>
            </a:r>
          </a:p>
        </p:txBody>
      </p:sp>
    </p:spTree>
    <p:extLst>
      <p:ext uri="{BB962C8B-B14F-4D97-AF65-F5344CB8AC3E}">
        <p14:creationId xmlns:p14="http://schemas.microsoft.com/office/powerpoint/2010/main" val="121461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8EA6526-93B8-4788-809D-83261A8DE757}"/>
              </a:ext>
            </a:extLst>
          </p:cNvPr>
          <p:cNvGraphicFramePr/>
          <p:nvPr>
            <p:extLst>
              <p:ext uri="{D42A27DB-BD31-4B8C-83A1-F6EECF244321}">
                <p14:modId xmlns:p14="http://schemas.microsoft.com/office/powerpoint/2010/main" val="1536859853"/>
              </p:ext>
            </p:extLst>
          </p:nvPr>
        </p:nvGraphicFramePr>
        <p:xfrm>
          <a:off x="0" y="70338"/>
          <a:ext cx="12192000" cy="6787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A893593D-E0C4-492E-9E0B-60154697F7F2}"/>
              </a:ext>
            </a:extLst>
          </p:cNvPr>
          <p:cNvSpPr>
            <a:spLocks noGrp="1"/>
          </p:cNvSpPr>
          <p:nvPr>
            <p:ph type="title" idx="4294967295"/>
          </p:nvPr>
        </p:nvSpPr>
        <p:spPr>
          <a:xfrm>
            <a:off x="358598" y="4722725"/>
            <a:ext cx="5288576" cy="1930999"/>
          </a:xfrm>
        </p:spPr>
        <p:txBody>
          <a:bodyPr/>
          <a:lstStyle/>
          <a:p>
            <a:r>
              <a:rPr lang="en-US" dirty="0"/>
              <a:t>Employee Speech Inquiry</a:t>
            </a:r>
          </a:p>
        </p:txBody>
      </p:sp>
    </p:spTree>
    <p:extLst>
      <p:ext uri="{BB962C8B-B14F-4D97-AF65-F5344CB8AC3E}">
        <p14:creationId xmlns:p14="http://schemas.microsoft.com/office/powerpoint/2010/main" val="117873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17950-5082-4130-8258-24CA0735CCA5}"/>
              </a:ext>
            </a:extLst>
          </p:cNvPr>
          <p:cNvSpPr>
            <a:spLocks noGrp="1"/>
          </p:cNvSpPr>
          <p:nvPr>
            <p:ph type="title"/>
          </p:nvPr>
        </p:nvSpPr>
        <p:spPr/>
        <p:txBody>
          <a:bodyPr/>
          <a:lstStyle/>
          <a:p>
            <a:r>
              <a:rPr lang="en-US" dirty="0"/>
              <a:t>Protected</a:t>
            </a:r>
            <a:r>
              <a:rPr lang="en-US" baseline="0" dirty="0"/>
              <a:t> vs. Unprotected Speech</a:t>
            </a:r>
            <a:endParaRPr lang="en-US" dirty="0"/>
          </a:p>
        </p:txBody>
      </p:sp>
      <p:sp>
        <p:nvSpPr>
          <p:cNvPr id="8" name="Text Placeholder 7">
            <a:extLst>
              <a:ext uri="{FF2B5EF4-FFF2-40B4-BE49-F238E27FC236}">
                <a16:creationId xmlns:a16="http://schemas.microsoft.com/office/drawing/2014/main" id="{98F7A75C-5BEC-4242-B537-3AE83EE3DCEA}"/>
              </a:ext>
            </a:extLst>
          </p:cNvPr>
          <p:cNvSpPr>
            <a:spLocks noGrp="1"/>
          </p:cNvSpPr>
          <p:nvPr>
            <p:ph type="body" idx="1"/>
          </p:nvPr>
        </p:nvSpPr>
        <p:spPr>
          <a:xfrm>
            <a:off x="4829661" y="803185"/>
            <a:ext cx="6847128" cy="685800"/>
          </a:xfrm>
          <a:solidFill>
            <a:srgbClr val="94B6D2">
              <a:alpha val="63137"/>
            </a:srgbClr>
          </a:solidFill>
        </p:spPr>
        <p:txBody>
          <a:bodyPr/>
          <a:lstStyle/>
          <a:p>
            <a:r>
              <a:rPr lang="en-US" dirty="0">
                <a:solidFill>
                  <a:schemeClr val="accent1">
                    <a:lumMod val="50000"/>
                  </a:schemeClr>
                </a:solidFill>
              </a:rPr>
              <a:t>Protected Speech</a:t>
            </a:r>
          </a:p>
        </p:txBody>
      </p:sp>
      <p:sp>
        <p:nvSpPr>
          <p:cNvPr id="9" name="Content Placeholder 8">
            <a:extLst>
              <a:ext uri="{FF2B5EF4-FFF2-40B4-BE49-F238E27FC236}">
                <a16:creationId xmlns:a16="http://schemas.microsoft.com/office/drawing/2014/main" id="{0E67982B-C1A7-4472-9154-8A7B2B17BE23}"/>
              </a:ext>
            </a:extLst>
          </p:cNvPr>
          <p:cNvSpPr>
            <a:spLocks noGrp="1"/>
          </p:cNvSpPr>
          <p:nvPr>
            <p:ph sz="half" idx="2"/>
          </p:nvPr>
        </p:nvSpPr>
        <p:spPr>
          <a:xfrm>
            <a:off x="4829864" y="1488985"/>
            <a:ext cx="6846321" cy="1696853"/>
          </a:xfrm>
          <a:solidFill>
            <a:srgbClr val="94B6D2">
              <a:alpha val="63137"/>
            </a:srgbClr>
          </a:solidFill>
        </p:spPr>
        <p:txBody>
          <a:bodyPr>
            <a:normAutofit fontScale="92500" lnSpcReduction="20000"/>
          </a:bodyPr>
          <a:lstStyle/>
          <a:p>
            <a:pPr marL="742950" lvl="1" indent="-285750"/>
            <a:r>
              <a:rPr lang="en-US" dirty="0"/>
              <a:t>Be made outside of workplace</a:t>
            </a:r>
          </a:p>
          <a:p>
            <a:pPr marL="742950" lvl="1" indent="-285750"/>
            <a:r>
              <a:rPr lang="en-US" dirty="0"/>
              <a:t>Address a matter of public concern</a:t>
            </a:r>
            <a:endParaRPr lang="en-US" dirty="0">
              <a:solidFill>
                <a:schemeClr val="bg1"/>
              </a:solidFill>
            </a:endParaRPr>
          </a:p>
          <a:p>
            <a:r>
              <a:rPr lang="en-US" dirty="0">
                <a:solidFill>
                  <a:schemeClr val="accent4">
                    <a:lumMod val="50000"/>
                  </a:schemeClr>
                </a:solidFill>
              </a:rPr>
              <a:t>It’s more easily proved to be protected if it:</a:t>
            </a:r>
          </a:p>
          <a:p>
            <a:pPr marL="742950" lvl="1" indent="-285750"/>
            <a:r>
              <a:rPr lang="en-US" dirty="0"/>
              <a:t>Has nothing to do with the employer or workplace conditions.</a:t>
            </a:r>
          </a:p>
          <a:p>
            <a:pPr marL="742950" lvl="1" indent="-285750"/>
            <a:r>
              <a:rPr lang="en-US" dirty="0"/>
              <a:t>Concerns fundamental rights (e.g., freedom of religion)</a:t>
            </a:r>
          </a:p>
          <a:p>
            <a:endParaRPr lang="en-US" dirty="0"/>
          </a:p>
        </p:txBody>
      </p:sp>
      <p:sp>
        <p:nvSpPr>
          <p:cNvPr id="10" name="Text Placeholder 9">
            <a:extLst>
              <a:ext uri="{FF2B5EF4-FFF2-40B4-BE49-F238E27FC236}">
                <a16:creationId xmlns:a16="http://schemas.microsoft.com/office/drawing/2014/main" id="{22450CA5-42B4-4892-8C5E-3B31C1B57831}"/>
              </a:ext>
            </a:extLst>
          </p:cNvPr>
          <p:cNvSpPr>
            <a:spLocks noGrp="1"/>
          </p:cNvSpPr>
          <p:nvPr>
            <p:ph type="body" sz="quarter" idx="3"/>
          </p:nvPr>
        </p:nvSpPr>
        <p:spPr>
          <a:xfrm>
            <a:off x="4823208" y="3665887"/>
            <a:ext cx="6846391" cy="685800"/>
          </a:xfrm>
          <a:solidFill>
            <a:srgbClr val="94B6D2">
              <a:alpha val="63137"/>
            </a:srgbClr>
          </a:solidFill>
        </p:spPr>
        <p:txBody>
          <a:bodyPr/>
          <a:lstStyle/>
          <a:p>
            <a:r>
              <a:rPr lang="en-US" dirty="0">
                <a:solidFill>
                  <a:schemeClr val="accent1">
                    <a:lumMod val="50000"/>
                  </a:schemeClr>
                </a:solidFill>
              </a:rPr>
              <a:t>Unprotected Speech</a:t>
            </a:r>
          </a:p>
        </p:txBody>
      </p:sp>
      <p:sp>
        <p:nvSpPr>
          <p:cNvPr id="11" name="Content Placeholder 10">
            <a:extLst>
              <a:ext uri="{FF2B5EF4-FFF2-40B4-BE49-F238E27FC236}">
                <a16:creationId xmlns:a16="http://schemas.microsoft.com/office/drawing/2014/main" id="{1173B563-E144-45B0-8F35-0A8692CBCADA}"/>
              </a:ext>
            </a:extLst>
          </p:cNvPr>
          <p:cNvSpPr>
            <a:spLocks noGrp="1"/>
          </p:cNvSpPr>
          <p:nvPr>
            <p:ph sz="quarter" idx="4"/>
          </p:nvPr>
        </p:nvSpPr>
        <p:spPr>
          <a:xfrm>
            <a:off x="4822948" y="4351687"/>
            <a:ext cx="6847674" cy="1704060"/>
          </a:xfrm>
          <a:solidFill>
            <a:srgbClr val="94B6D2">
              <a:alpha val="63137"/>
            </a:srgbClr>
          </a:solidFill>
        </p:spPr>
        <p:txBody>
          <a:bodyPr>
            <a:normAutofit fontScale="92500" lnSpcReduction="20000"/>
          </a:bodyPr>
          <a:lstStyle/>
          <a:p>
            <a:r>
              <a:rPr lang="en-US" dirty="0"/>
              <a:t>Speech made pursuant to official duties (</a:t>
            </a:r>
            <a:r>
              <a:rPr lang="en-US" i="1" dirty="0"/>
              <a:t>Garcetti v. Ceballos</a:t>
            </a:r>
            <a:r>
              <a:rPr lang="en-US" dirty="0"/>
              <a:t>)</a:t>
            </a:r>
          </a:p>
          <a:p>
            <a:r>
              <a:rPr lang="en-US" dirty="0"/>
              <a:t>Speech dealing with a private matter or workplace grievance (</a:t>
            </a:r>
            <a:r>
              <a:rPr lang="en-US" i="1" dirty="0"/>
              <a:t>Connick v. Myers</a:t>
            </a:r>
            <a:r>
              <a:rPr lang="en-US" dirty="0"/>
              <a:t>). </a:t>
            </a:r>
          </a:p>
        </p:txBody>
      </p:sp>
    </p:spTree>
    <p:extLst>
      <p:ext uri="{BB962C8B-B14F-4D97-AF65-F5344CB8AC3E}">
        <p14:creationId xmlns:p14="http://schemas.microsoft.com/office/powerpoint/2010/main" val="201524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38D5-3EAF-49D8-8508-CAEF31465FF3}"/>
              </a:ext>
            </a:extLst>
          </p:cNvPr>
          <p:cNvSpPr>
            <a:spLocks noGrp="1"/>
          </p:cNvSpPr>
          <p:nvPr>
            <p:ph type="title"/>
          </p:nvPr>
        </p:nvSpPr>
        <p:spPr/>
        <p:txBody>
          <a:bodyPr/>
          <a:lstStyle/>
          <a:p>
            <a:r>
              <a:rPr lang="en-US" dirty="0"/>
              <a:t>Selected Themes</a:t>
            </a:r>
            <a:r>
              <a:rPr lang="en-US" baseline="0" dirty="0"/>
              <a:t> in Faculty Speech Cases</a:t>
            </a:r>
            <a:endParaRPr lang="en-US" dirty="0"/>
          </a:p>
        </p:txBody>
      </p:sp>
      <p:sp>
        <p:nvSpPr>
          <p:cNvPr id="4" name="Text Placeholder 3">
            <a:extLst>
              <a:ext uri="{FF2B5EF4-FFF2-40B4-BE49-F238E27FC236}">
                <a16:creationId xmlns:a16="http://schemas.microsoft.com/office/drawing/2014/main" id="{0349BC09-2C2C-4631-9BB3-B123F3A87457}"/>
              </a:ext>
            </a:extLst>
          </p:cNvPr>
          <p:cNvSpPr>
            <a:spLocks noGrp="1"/>
          </p:cNvSpPr>
          <p:nvPr>
            <p:ph type="body" idx="1"/>
          </p:nvPr>
        </p:nvSpPr>
        <p:spPr>
          <a:xfrm>
            <a:off x="3344215" y="4149969"/>
            <a:ext cx="5490223" cy="1080652"/>
          </a:xfrm>
        </p:spPr>
        <p:txBody>
          <a:bodyPr>
            <a:normAutofit fontScale="92500" lnSpcReduction="20000"/>
          </a:bodyPr>
          <a:lstStyle/>
          <a:p>
            <a:r>
              <a:rPr lang="en-US" dirty="0"/>
              <a:t>Faculty service</a:t>
            </a:r>
          </a:p>
          <a:p>
            <a:r>
              <a:rPr lang="en-US" dirty="0"/>
              <a:t>Criticism</a:t>
            </a:r>
            <a:r>
              <a:rPr lang="en-US" baseline="0" dirty="0"/>
              <a:t> of Administrators</a:t>
            </a:r>
          </a:p>
          <a:p>
            <a:r>
              <a:rPr lang="en-US" baseline="0" dirty="0"/>
              <a:t>Adjunct Faculty</a:t>
            </a:r>
            <a:endParaRPr lang="en-US" dirty="0"/>
          </a:p>
        </p:txBody>
      </p:sp>
    </p:spTree>
    <p:extLst>
      <p:ext uri="{BB962C8B-B14F-4D97-AF65-F5344CB8AC3E}">
        <p14:creationId xmlns:p14="http://schemas.microsoft.com/office/powerpoint/2010/main" val="180357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3F22E-FCA2-4BC3-88CC-8C98EC6C2FFB}"/>
              </a:ext>
            </a:extLst>
          </p:cNvPr>
          <p:cNvSpPr>
            <a:spLocks noGrp="1"/>
          </p:cNvSpPr>
          <p:nvPr>
            <p:ph type="title"/>
          </p:nvPr>
        </p:nvSpPr>
        <p:spPr/>
        <p:txBody>
          <a:bodyPr/>
          <a:lstStyle/>
          <a:p>
            <a:r>
              <a:rPr lang="en-US" dirty="0"/>
              <a:t>Teaching-Related Speech</a:t>
            </a:r>
          </a:p>
        </p:txBody>
      </p:sp>
      <p:sp>
        <p:nvSpPr>
          <p:cNvPr id="3" name="Content Placeholder 2">
            <a:extLst>
              <a:ext uri="{FF2B5EF4-FFF2-40B4-BE49-F238E27FC236}">
                <a16:creationId xmlns:a16="http://schemas.microsoft.com/office/drawing/2014/main" id="{4AC768F9-7ADD-49B7-B7C1-A3713BE11764}"/>
              </a:ext>
            </a:extLst>
          </p:cNvPr>
          <p:cNvSpPr>
            <a:spLocks noGrp="1"/>
          </p:cNvSpPr>
          <p:nvPr>
            <p:ph idx="1"/>
          </p:nvPr>
        </p:nvSpPr>
        <p:spPr/>
        <p:txBody>
          <a:bodyPr>
            <a:normAutofit/>
          </a:bodyPr>
          <a:lstStyle/>
          <a:p>
            <a:r>
              <a:rPr lang="en-US" sz="2000" dirty="0"/>
              <a:t>Multiple cases deal with speech about teaching.</a:t>
            </a:r>
            <a:r>
              <a:rPr lang="en-US" sz="2000" baseline="30000" dirty="0"/>
              <a:t>1</a:t>
            </a:r>
          </a:p>
          <a:p>
            <a:pPr lvl="1"/>
            <a:r>
              <a:rPr lang="en-US" sz="1800" dirty="0"/>
              <a:t>Not classroom speech, speech related to curriculum, grading policy, etc.</a:t>
            </a:r>
          </a:p>
          <a:p>
            <a:r>
              <a:rPr lang="en-US" sz="2000" dirty="0"/>
              <a:t>Two dealt with adjuncts who chose not to impose overly lax grading standards.</a:t>
            </a:r>
          </a:p>
          <a:p>
            <a:r>
              <a:rPr lang="en-US" sz="2000" dirty="0"/>
              <a:t>As the primary teaching force for undergraduates what protection(s) do adjuncts deserve?</a:t>
            </a:r>
          </a:p>
          <a:p>
            <a:pPr lvl="1"/>
            <a:r>
              <a:rPr lang="en-US" sz="1800" dirty="0"/>
              <a:t>The AAUP states that “All members of the faculty, whether tenured or not, are entitled to academic freedom as set forth in the </a:t>
            </a:r>
            <a:r>
              <a:rPr lang="en-US" sz="1800" i="1" dirty="0"/>
              <a:t>1940 Statement of Principles on Academic Freedom and Tenure</a:t>
            </a:r>
            <a:r>
              <a:rPr lang="en-US" sz="1800" dirty="0"/>
              <a:t>” (AAUP Policy Documents and Reports, 2015, p. 85)</a:t>
            </a:r>
          </a:p>
        </p:txBody>
      </p:sp>
    </p:spTree>
    <p:extLst>
      <p:ext uri="{BB962C8B-B14F-4D97-AF65-F5344CB8AC3E}">
        <p14:creationId xmlns:p14="http://schemas.microsoft.com/office/powerpoint/2010/main" val="185939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444E-221A-4064-8988-8D02D20A9A00}"/>
              </a:ext>
            </a:extLst>
          </p:cNvPr>
          <p:cNvSpPr>
            <a:spLocks noGrp="1"/>
          </p:cNvSpPr>
          <p:nvPr>
            <p:ph type="title"/>
          </p:nvPr>
        </p:nvSpPr>
        <p:spPr/>
        <p:txBody>
          <a:bodyPr>
            <a:noAutofit/>
          </a:bodyPr>
          <a:lstStyle/>
          <a:p>
            <a:pPr lvl="1"/>
            <a:r>
              <a:rPr lang="en-US" sz="4000" dirty="0">
                <a:solidFill>
                  <a:schemeClr val="bg1"/>
                </a:solidFill>
                <a:effectLst/>
                <a:latin typeface="+mj-lt"/>
              </a:rPr>
              <a:t>Criticizing </a:t>
            </a:r>
            <a:br>
              <a:rPr lang="en-US" sz="4000" dirty="0">
                <a:solidFill>
                  <a:schemeClr val="bg1"/>
                </a:solidFill>
                <a:effectLst/>
                <a:latin typeface="+mj-lt"/>
              </a:rPr>
            </a:br>
            <a:r>
              <a:rPr lang="en-US" sz="4000" dirty="0">
                <a:solidFill>
                  <a:schemeClr val="bg1"/>
                </a:solidFill>
                <a:effectLst/>
                <a:latin typeface="+mj-lt"/>
              </a:rPr>
              <a:t>Administrators</a:t>
            </a:r>
            <a:endParaRPr lang="en-US" sz="4000" dirty="0">
              <a:solidFill>
                <a:schemeClr val="bg1"/>
              </a:solidFill>
              <a:latin typeface="+mj-lt"/>
            </a:endParaRPr>
          </a:p>
        </p:txBody>
      </p:sp>
      <p:sp>
        <p:nvSpPr>
          <p:cNvPr id="3" name="Content Placeholder 2">
            <a:extLst>
              <a:ext uri="{FF2B5EF4-FFF2-40B4-BE49-F238E27FC236}">
                <a16:creationId xmlns:a16="http://schemas.microsoft.com/office/drawing/2014/main" id="{B77DE6AB-11AC-4679-B0C6-649E231D01D5}"/>
              </a:ext>
            </a:extLst>
          </p:cNvPr>
          <p:cNvSpPr>
            <a:spLocks noGrp="1"/>
          </p:cNvSpPr>
          <p:nvPr>
            <p:ph idx="1"/>
          </p:nvPr>
        </p:nvSpPr>
        <p:spPr/>
        <p:txBody>
          <a:bodyPr>
            <a:normAutofit/>
          </a:bodyPr>
          <a:lstStyle/>
          <a:p>
            <a:pPr lvl="0"/>
            <a:r>
              <a:rPr lang="en-US" sz="1800" i="1" dirty="0" err="1">
                <a:effectLst/>
              </a:rPr>
              <a:t>Sadid</a:t>
            </a:r>
            <a:r>
              <a:rPr lang="en-US" sz="1800" i="1" dirty="0">
                <a:effectLst/>
              </a:rPr>
              <a:t> v. Idaho State University</a:t>
            </a:r>
            <a:r>
              <a:rPr lang="en-US" sz="1800" dirty="0">
                <a:effectLst/>
              </a:rPr>
              <a:t> (2013) and </a:t>
            </a:r>
            <a:r>
              <a:rPr lang="en-US" sz="1800" i="1" dirty="0" err="1">
                <a:effectLst/>
              </a:rPr>
              <a:t>Sadid</a:t>
            </a:r>
            <a:r>
              <a:rPr lang="en-US" sz="1800" i="1" dirty="0">
                <a:effectLst/>
              </a:rPr>
              <a:t> v. </a:t>
            </a:r>
            <a:r>
              <a:rPr lang="en-US" sz="1800" i="1" dirty="0" err="1">
                <a:effectLst/>
              </a:rPr>
              <a:t>Vailas</a:t>
            </a:r>
            <a:r>
              <a:rPr lang="en-US" sz="1800" dirty="0">
                <a:effectLst/>
              </a:rPr>
              <a:t> (2013) – 9</a:t>
            </a:r>
            <a:r>
              <a:rPr lang="en-US" sz="1800" baseline="30000" dirty="0">
                <a:effectLst/>
              </a:rPr>
              <a:t>th</a:t>
            </a:r>
            <a:r>
              <a:rPr lang="en-US" sz="1800" dirty="0">
                <a:effectLst/>
              </a:rPr>
              <a:t> Circuit</a:t>
            </a:r>
          </a:p>
          <a:p>
            <a:pPr lvl="1"/>
            <a:r>
              <a:rPr lang="en-US" i="1" dirty="0">
                <a:effectLst/>
              </a:rPr>
              <a:t>The plaintiff had a long history of criticizing the administration and disruptively spoke out against administrators during a faculty meeting.</a:t>
            </a:r>
            <a:endParaRPr lang="en-US" dirty="0">
              <a:effectLst/>
            </a:endParaRPr>
          </a:p>
          <a:p>
            <a:pPr lvl="0"/>
            <a:r>
              <a:rPr lang="en-US" sz="1800" i="1" dirty="0" err="1">
                <a:effectLst/>
              </a:rPr>
              <a:t>Renken</a:t>
            </a:r>
            <a:r>
              <a:rPr lang="en-US" sz="1800" i="1" dirty="0">
                <a:effectLst/>
              </a:rPr>
              <a:t> v. Gregory</a:t>
            </a:r>
            <a:r>
              <a:rPr lang="en-US" sz="1800" dirty="0">
                <a:effectLst/>
              </a:rPr>
              <a:t> (2008) – 7</a:t>
            </a:r>
            <a:r>
              <a:rPr lang="en-US" sz="1800" baseline="30000" dirty="0">
                <a:effectLst/>
              </a:rPr>
              <a:t>th</a:t>
            </a:r>
            <a:r>
              <a:rPr lang="en-US" sz="1800" dirty="0">
                <a:effectLst/>
              </a:rPr>
              <a:t> Circuit</a:t>
            </a:r>
          </a:p>
          <a:p>
            <a:pPr lvl="1"/>
            <a:r>
              <a:rPr lang="en-US" sz="1600" i="1" dirty="0">
                <a:effectLst/>
              </a:rPr>
              <a:t>Professor refused to sign a form about how a grant awarded to the professor would be used; the administrators returned the grant to the funding agency.</a:t>
            </a:r>
            <a:endParaRPr lang="en-US" sz="1600" dirty="0">
              <a:effectLst/>
            </a:endParaRPr>
          </a:p>
          <a:p>
            <a:pPr lvl="0"/>
            <a:r>
              <a:rPr lang="en-US" sz="1800" i="1" dirty="0">
                <a:effectLst/>
              </a:rPr>
              <a:t>Miller v. Michigan State University</a:t>
            </a:r>
            <a:r>
              <a:rPr lang="en-US" sz="1800" dirty="0">
                <a:effectLst/>
              </a:rPr>
              <a:t> (2009) – 6</a:t>
            </a:r>
            <a:r>
              <a:rPr lang="en-US" sz="1800" baseline="30000" dirty="0">
                <a:effectLst/>
              </a:rPr>
              <a:t>th</a:t>
            </a:r>
            <a:r>
              <a:rPr lang="en-US" sz="1800" dirty="0">
                <a:effectLst/>
              </a:rPr>
              <a:t> Circuit </a:t>
            </a:r>
          </a:p>
          <a:p>
            <a:pPr lvl="1"/>
            <a:r>
              <a:rPr lang="en-US" sz="1600" i="1" dirty="0">
                <a:effectLst/>
              </a:rPr>
              <a:t>Professor repeatedly complained that his departments did not adequately value his field of study.</a:t>
            </a:r>
            <a:endParaRPr lang="en-US" sz="1600" i="0" dirty="0">
              <a:effectLst/>
            </a:endParaRPr>
          </a:p>
        </p:txBody>
      </p:sp>
    </p:spTree>
    <p:extLst>
      <p:ext uri="{BB962C8B-B14F-4D97-AF65-F5344CB8AC3E}">
        <p14:creationId xmlns:p14="http://schemas.microsoft.com/office/powerpoint/2010/main" val="4051813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13BD8-64A9-42B5-833D-D2D134BF0227}"/>
              </a:ext>
            </a:extLst>
          </p:cNvPr>
          <p:cNvSpPr>
            <a:spLocks noGrp="1"/>
          </p:cNvSpPr>
          <p:nvPr>
            <p:ph type="title"/>
          </p:nvPr>
        </p:nvSpPr>
        <p:spPr/>
        <p:txBody>
          <a:bodyPr/>
          <a:lstStyle/>
          <a:p>
            <a:r>
              <a:rPr lang="en-US" dirty="0"/>
              <a:t>Faculty</a:t>
            </a:r>
            <a:r>
              <a:rPr lang="en-US" baseline="0" dirty="0"/>
              <a:t> Service</a:t>
            </a:r>
            <a:endParaRPr lang="en-US" dirty="0"/>
          </a:p>
        </p:txBody>
      </p:sp>
      <p:sp>
        <p:nvSpPr>
          <p:cNvPr id="3" name="Content Placeholder 2">
            <a:extLst>
              <a:ext uri="{FF2B5EF4-FFF2-40B4-BE49-F238E27FC236}">
                <a16:creationId xmlns:a16="http://schemas.microsoft.com/office/drawing/2014/main" id="{3AD860C4-BC5E-49D4-BAED-7D8A61D8F00B}"/>
              </a:ext>
            </a:extLst>
          </p:cNvPr>
          <p:cNvSpPr>
            <a:spLocks noGrp="1"/>
          </p:cNvSpPr>
          <p:nvPr>
            <p:ph idx="1"/>
          </p:nvPr>
        </p:nvSpPr>
        <p:spPr>
          <a:xfrm>
            <a:off x="5109117" y="804689"/>
            <a:ext cx="6281873" cy="5248622"/>
          </a:xfrm>
        </p:spPr>
        <p:txBody>
          <a:bodyPr>
            <a:normAutofit/>
          </a:bodyPr>
          <a:lstStyle/>
          <a:p>
            <a:pPr lvl="0"/>
            <a:r>
              <a:rPr lang="en-US" sz="1800" i="1" kern="1200" dirty="0">
                <a:solidFill>
                  <a:schemeClr val="tx1"/>
                </a:solidFill>
                <a:effectLst/>
                <a:latin typeface="+mn-lt"/>
                <a:ea typeface="+mn-ea"/>
                <a:cs typeface="+mn-cs"/>
              </a:rPr>
              <a:t>Duckett v. University of Oklahoma</a:t>
            </a:r>
            <a:r>
              <a:rPr lang="en-US" sz="1800" kern="1200" dirty="0">
                <a:solidFill>
                  <a:schemeClr val="tx1"/>
                </a:solidFill>
                <a:effectLst/>
                <a:latin typeface="+mn-lt"/>
                <a:ea typeface="+mn-ea"/>
                <a:cs typeface="+mn-cs"/>
              </a:rPr>
              <a:t> (2013) – 10</a:t>
            </a:r>
            <a:r>
              <a:rPr lang="en-US" sz="1800" kern="1200" baseline="30000" dirty="0">
                <a:solidFill>
                  <a:schemeClr val="tx1"/>
                </a:solidFill>
                <a:effectLst/>
                <a:latin typeface="+mn-lt"/>
                <a:ea typeface="+mn-ea"/>
                <a:cs typeface="+mn-cs"/>
              </a:rPr>
              <a:t>th</a:t>
            </a:r>
            <a:r>
              <a:rPr lang="en-US" sz="1800" kern="1200" dirty="0">
                <a:solidFill>
                  <a:schemeClr val="tx1"/>
                </a:solidFill>
                <a:effectLst/>
                <a:latin typeface="+mn-lt"/>
                <a:ea typeface="+mn-ea"/>
                <a:cs typeface="+mn-cs"/>
              </a:rPr>
              <a:t> Circuit</a:t>
            </a:r>
          </a:p>
          <a:p>
            <a:pPr lvl="1"/>
            <a:r>
              <a:rPr lang="en-US" sz="1600" kern="1200" dirty="0">
                <a:solidFill>
                  <a:schemeClr val="tx1"/>
                </a:solidFill>
                <a:effectLst/>
                <a:latin typeface="+mn-lt"/>
                <a:ea typeface="+mn-ea"/>
                <a:cs typeface="+mn-cs"/>
              </a:rPr>
              <a:t>Music Professor on Hiring Committee reported racist hiring practices</a:t>
            </a:r>
          </a:p>
          <a:p>
            <a:pPr lvl="2"/>
            <a:r>
              <a:rPr lang="en-US" sz="1400" kern="1200" dirty="0">
                <a:solidFill>
                  <a:schemeClr val="tx1"/>
                </a:solidFill>
                <a:effectLst/>
                <a:latin typeface="+mn-lt"/>
                <a:ea typeface="+mn-ea"/>
                <a:cs typeface="+mn-cs"/>
              </a:rPr>
              <a:t>Speech was protected</a:t>
            </a:r>
          </a:p>
          <a:p>
            <a:pPr lvl="0"/>
            <a:r>
              <a:rPr lang="en-US" sz="1800" i="1" dirty="0">
                <a:effectLst/>
              </a:rPr>
              <a:t>Idaho State University Faculty </a:t>
            </a:r>
            <a:r>
              <a:rPr lang="en-US" sz="1800" i="1" dirty="0" err="1">
                <a:effectLst/>
              </a:rPr>
              <a:t>Ass’n</a:t>
            </a:r>
            <a:r>
              <a:rPr lang="en-US" sz="1800" i="1" dirty="0">
                <a:effectLst/>
              </a:rPr>
              <a:t> v. Idaho State University </a:t>
            </a:r>
            <a:r>
              <a:rPr lang="en-US" sz="1800" dirty="0">
                <a:effectLst/>
              </a:rPr>
              <a:t>(2012) – 9</a:t>
            </a:r>
            <a:r>
              <a:rPr lang="en-US" sz="1800" baseline="30000" dirty="0">
                <a:effectLst/>
              </a:rPr>
              <a:t>th</a:t>
            </a:r>
            <a:r>
              <a:rPr lang="en-US" sz="1800" dirty="0">
                <a:effectLst/>
              </a:rPr>
              <a:t> Circuit</a:t>
            </a:r>
          </a:p>
          <a:p>
            <a:pPr lvl="1"/>
            <a:r>
              <a:rPr lang="en-US" sz="1600" dirty="0">
                <a:effectLst/>
              </a:rPr>
              <a:t>Administrator refused to let certain faculty members share a draft of a document produced by a faculty senate committee over the faculty-wide email list. </a:t>
            </a:r>
          </a:p>
          <a:p>
            <a:r>
              <a:rPr lang="en-US" i="1" dirty="0">
                <a:effectLst/>
                <a:ea typeface="Times New Roman" panose="02020603050405020304" pitchFamily="18" charset="0"/>
                <a:cs typeface="Times New Roman" panose="02020603050405020304" pitchFamily="18" charset="0"/>
              </a:rPr>
              <a:t>Hong v. Grant </a:t>
            </a:r>
            <a:r>
              <a:rPr lang="en-US" dirty="0">
                <a:ea typeface="Times New Roman" panose="02020603050405020304" pitchFamily="18" charset="0"/>
                <a:cs typeface="Times New Roman" panose="02020603050405020304" pitchFamily="18" charset="0"/>
              </a:rPr>
              <a:t>(2007) – 9</a:t>
            </a:r>
            <a:r>
              <a:rPr lang="en-US" baseline="30000" dirty="0">
                <a:ea typeface="Times New Roman" panose="02020603050405020304" pitchFamily="18" charset="0"/>
                <a:cs typeface="Times New Roman" panose="02020603050405020304" pitchFamily="18" charset="0"/>
              </a:rPr>
              <a:t>th</a:t>
            </a:r>
            <a:r>
              <a:rPr lang="en-US" dirty="0">
                <a:ea typeface="Times New Roman" panose="02020603050405020304" pitchFamily="18" charset="0"/>
                <a:cs typeface="Times New Roman" panose="02020603050405020304" pitchFamily="18" charset="0"/>
              </a:rPr>
              <a:t> Circuit</a:t>
            </a:r>
          </a:p>
          <a:p>
            <a:pPr lvl="1"/>
            <a:r>
              <a:rPr lang="en-US" dirty="0">
                <a:effectLst/>
                <a:ea typeface="Times New Roman" panose="02020603050405020304" pitchFamily="18" charset="0"/>
                <a:cs typeface="Times New Roman" panose="02020603050405020304" pitchFamily="18" charset="0"/>
              </a:rPr>
              <a:t>Critical remarks about other faculty members’ qualifications or performance in faculty meetings were not protected under </a:t>
            </a:r>
            <a:r>
              <a:rPr lang="en-US" i="1" dirty="0">
                <a:effectLst/>
                <a:ea typeface="Times New Roman" panose="02020603050405020304" pitchFamily="18" charset="0"/>
                <a:cs typeface="Times New Roman" panose="02020603050405020304" pitchFamily="18" charset="0"/>
              </a:rPr>
              <a:t>Garcetti</a:t>
            </a:r>
            <a:r>
              <a:rPr lang="en-US" dirty="0">
                <a:effectLst/>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45823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FB9DB-1C26-40E3-A60B-541409914E7F}"/>
              </a:ext>
            </a:extLst>
          </p:cNvPr>
          <p:cNvSpPr>
            <a:spLocks noGrp="1"/>
          </p:cNvSpPr>
          <p:nvPr>
            <p:ph type="title"/>
          </p:nvPr>
        </p:nvSpPr>
        <p:spPr>
          <a:xfrm>
            <a:off x="849853" y="2349925"/>
            <a:ext cx="3603813" cy="2456442"/>
          </a:xfrm>
        </p:spPr>
        <p:txBody>
          <a:bodyPr>
            <a:normAutofit/>
          </a:bodyPr>
          <a:lstStyle/>
          <a:p>
            <a:pPr lvl="1"/>
            <a:r>
              <a:rPr lang="en-US" sz="4000" dirty="0">
                <a:solidFill>
                  <a:schemeClr val="bg1"/>
                </a:solidFill>
                <a:effectLst/>
                <a:latin typeface="+mj-lt"/>
              </a:rPr>
              <a:t>Cases Involving </a:t>
            </a:r>
            <a:r>
              <a:rPr lang="en-US" sz="4000" dirty="0">
                <a:solidFill>
                  <a:schemeClr val="bg1"/>
                </a:solidFill>
                <a:latin typeface="+mj-lt"/>
              </a:rPr>
              <a:t>A</a:t>
            </a:r>
            <a:r>
              <a:rPr lang="en-US" sz="4000" dirty="0">
                <a:solidFill>
                  <a:schemeClr val="bg1"/>
                </a:solidFill>
                <a:effectLst/>
                <a:latin typeface="+mj-lt"/>
              </a:rPr>
              <a:t>djunct Faculty</a:t>
            </a:r>
            <a:endParaRPr lang="en-US" sz="4000" dirty="0">
              <a:solidFill>
                <a:schemeClr val="bg1"/>
              </a:solidFill>
              <a:latin typeface="+mj-lt"/>
            </a:endParaRPr>
          </a:p>
        </p:txBody>
      </p:sp>
      <p:sp>
        <p:nvSpPr>
          <p:cNvPr id="5" name="Content Placeholder 4">
            <a:extLst>
              <a:ext uri="{FF2B5EF4-FFF2-40B4-BE49-F238E27FC236}">
                <a16:creationId xmlns:a16="http://schemas.microsoft.com/office/drawing/2014/main" id="{72A4A06F-67FB-4127-B1A0-534D2FAE3678}"/>
              </a:ext>
            </a:extLst>
          </p:cNvPr>
          <p:cNvSpPr>
            <a:spLocks noGrp="1"/>
          </p:cNvSpPr>
          <p:nvPr>
            <p:ph idx="1"/>
          </p:nvPr>
        </p:nvSpPr>
        <p:spPr/>
        <p:txBody>
          <a:bodyPr>
            <a:normAutofit/>
          </a:bodyPr>
          <a:lstStyle/>
          <a:p>
            <a:r>
              <a:rPr lang="en-US" i="1" dirty="0">
                <a:effectLst/>
                <a:ea typeface="Times New Roman" panose="02020603050405020304" pitchFamily="18" charset="0"/>
                <a:cs typeface="Times New Roman" panose="02020603050405020304" pitchFamily="18" charset="0"/>
              </a:rPr>
              <a:t>Meade v. Moraine Valley C.C. </a:t>
            </a:r>
            <a:r>
              <a:rPr lang="en-US" dirty="0">
                <a:effectLst/>
                <a:ea typeface="Times New Roman" panose="02020603050405020304" pitchFamily="18" charset="0"/>
                <a:cs typeface="Times New Roman" panose="02020603050405020304" pitchFamily="18" charset="0"/>
              </a:rPr>
              <a:t>(2016). – 7</a:t>
            </a:r>
            <a:r>
              <a:rPr lang="en-US" baseline="30000" dirty="0">
                <a:effectLst/>
                <a:ea typeface="Times New Roman" panose="02020603050405020304" pitchFamily="18" charset="0"/>
                <a:cs typeface="Times New Roman" panose="02020603050405020304" pitchFamily="18" charset="0"/>
              </a:rPr>
              <a:t>th</a:t>
            </a:r>
            <a:r>
              <a:rPr lang="en-US" dirty="0">
                <a:effectLst/>
                <a:ea typeface="Times New Roman" panose="02020603050405020304" pitchFamily="18" charset="0"/>
                <a:cs typeface="Times New Roman" panose="02020603050405020304" pitchFamily="18" charset="0"/>
              </a:rPr>
              <a:t> Circuit</a:t>
            </a:r>
          </a:p>
          <a:p>
            <a:pPr lvl="1"/>
            <a:r>
              <a:rPr lang="en-US" dirty="0">
                <a:ea typeface="Times New Roman" panose="02020603050405020304" pitchFamily="18" charset="0"/>
                <a:cs typeface="Times New Roman" panose="02020603050405020304" pitchFamily="18" charset="0"/>
              </a:rPr>
              <a:t>Adjunct union leader wrote a letter to a regional funder denouncing college’s treatment of adjunct faculty.</a:t>
            </a:r>
          </a:p>
          <a:p>
            <a:pPr lvl="1"/>
            <a:r>
              <a:rPr lang="en-US" dirty="0">
                <a:effectLst/>
                <a:ea typeface="Times New Roman" panose="02020603050405020304" pitchFamily="18" charset="0"/>
                <a:cs typeface="Times New Roman" panose="02020603050405020304" pitchFamily="18" charset="0"/>
              </a:rPr>
              <a:t>Speech was protected. Settlement of $1</a:t>
            </a:r>
            <a:r>
              <a:rPr lang="en-US" dirty="0">
                <a:ea typeface="Times New Roman" panose="02020603050405020304" pitchFamily="18" charset="0"/>
                <a:cs typeface="Times New Roman" panose="02020603050405020304" pitchFamily="18" charset="0"/>
              </a:rPr>
              <a:t>25,000</a:t>
            </a:r>
          </a:p>
          <a:p>
            <a:r>
              <a:rPr lang="es-MX" sz="1800" i="1" dirty="0">
                <a:effectLst/>
                <a:ea typeface="Times New Roman" panose="02020603050405020304" pitchFamily="18" charset="0"/>
                <a:cs typeface="Times New Roman" panose="02020603050405020304" pitchFamily="18" charset="0"/>
              </a:rPr>
              <a:t>Rodriguez v. Serna</a:t>
            </a:r>
            <a:r>
              <a:rPr lang="es-MX" i="1" dirty="0">
                <a:ea typeface="Times New Roman" panose="02020603050405020304" pitchFamily="18" charset="0"/>
                <a:cs typeface="Times New Roman" panose="02020603050405020304" pitchFamily="18" charset="0"/>
              </a:rPr>
              <a:t> </a:t>
            </a:r>
            <a:r>
              <a:rPr lang="es-MX" sz="1800" dirty="0">
                <a:effectLst/>
                <a:ea typeface="Times New Roman" panose="02020603050405020304" pitchFamily="18" charset="0"/>
                <a:cs typeface="Times New Roman" panose="02020603050405020304" pitchFamily="18" charset="0"/>
              </a:rPr>
              <a:t>(2018) – 10th </a:t>
            </a:r>
            <a:r>
              <a:rPr lang="es-MX" sz="1800" dirty="0" err="1">
                <a:effectLst/>
                <a:ea typeface="Times New Roman" panose="02020603050405020304" pitchFamily="18" charset="0"/>
                <a:cs typeface="Times New Roman" panose="02020603050405020304" pitchFamily="18" charset="0"/>
              </a:rPr>
              <a:t>Circuit</a:t>
            </a:r>
            <a:endParaRPr lang="es-MX" sz="1800" dirty="0">
              <a:effectLst/>
              <a:ea typeface="Times New Roman" panose="02020603050405020304" pitchFamily="18" charset="0"/>
              <a:cs typeface="Times New Roman" panose="02020603050405020304" pitchFamily="18" charset="0"/>
            </a:endParaRPr>
          </a:p>
          <a:p>
            <a:pPr lvl="1"/>
            <a:r>
              <a:rPr lang="es-MX" dirty="0" err="1">
                <a:effectLst/>
                <a:ea typeface="Times New Roman" panose="02020603050405020304" pitchFamily="18" charset="0"/>
                <a:cs typeface="Times New Roman" panose="02020603050405020304" pitchFamily="18" charset="0"/>
              </a:rPr>
              <a:t>Adjunct</a:t>
            </a:r>
            <a:r>
              <a:rPr lang="es-MX" dirty="0">
                <a:effectLst/>
                <a:ea typeface="Times New Roman" panose="02020603050405020304" pitchFamily="18" charset="0"/>
                <a:cs typeface="Times New Roman" panose="02020603050405020304" pitchFamily="18" charset="0"/>
              </a:rPr>
              <a:t> and </a:t>
            </a:r>
            <a:r>
              <a:rPr lang="es-MX" dirty="0" err="1">
                <a:effectLst/>
                <a:ea typeface="Times New Roman" panose="02020603050405020304" pitchFamily="18" charset="0"/>
                <a:cs typeface="Times New Roman" panose="02020603050405020304" pitchFamily="18" charset="0"/>
              </a:rPr>
              <a:t>former</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accountant</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unco</a:t>
            </a:r>
            <a:r>
              <a:rPr lang="es-MX" dirty="0" err="1">
                <a:ea typeface="Times New Roman" panose="02020603050405020304" pitchFamily="18" charset="0"/>
                <a:cs typeface="Times New Roman" panose="02020603050405020304" pitchFamily="18" charset="0"/>
              </a:rPr>
              <a:t>vered</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financial</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malfeasance</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while</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serving</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on</a:t>
            </a:r>
            <a:r>
              <a:rPr lang="es-MX" dirty="0">
                <a:effectLst/>
                <a:ea typeface="Times New Roman" panose="02020603050405020304" pitchFamily="18" charset="0"/>
                <a:cs typeface="Times New Roman" panose="02020603050405020304" pitchFamily="18" charset="0"/>
              </a:rPr>
              <a:t> a </a:t>
            </a:r>
            <a:r>
              <a:rPr lang="es-MX" dirty="0" err="1">
                <a:effectLst/>
                <a:ea typeface="Times New Roman" panose="02020603050405020304" pitchFamily="18" charset="0"/>
                <a:cs typeface="Times New Roman" panose="02020603050405020304" pitchFamily="18" charset="0"/>
              </a:rPr>
              <a:t>conference</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committee</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prompting</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further</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investigation</a:t>
            </a:r>
            <a:r>
              <a:rPr lang="es-MX" dirty="0">
                <a:effectLst/>
                <a:ea typeface="Times New Roman" panose="02020603050405020304" pitchFamily="18" charset="0"/>
                <a:cs typeface="Times New Roman" panose="02020603050405020304" pitchFamily="18" charset="0"/>
              </a:rPr>
              <a:t>. </a:t>
            </a:r>
          </a:p>
          <a:p>
            <a:pPr lvl="1"/>
            <a:r>
              <a:rPr lang="es-MX" dirty="0">
                <a:effectLst/>
                <a:ea typeface="Times New Roman" panose="02020603050405020304" pitchFamily="18" charset="0"/>
                <a:cs typeface="Times New Roman" panose="02020603050405020304" pitchFamily="18" charset="0"/>
              </a:rPr>
              <a:t>FOIA </a:t>
            </a:r>
            <a:r>
              <a:rPr lang="es-MX" dirty="0" err="1">
                <a:effectLst/>
                <a:ea typeface="Times New Roman" panose="02020603050405020304" pitchFamily="18" charset="0"/>
                <a:cs typeface="Times New Roman" panose="02020603050405020304" pitchFamily="18" charset="0"/>
              </a:rPr>
              <a:t>documents</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revealed</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hundreds</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of</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thousands</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of</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dollars</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of</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unbid</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contracts</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awarded</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to</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college</a:t>
            </a:r>
            <a:r>
              <a:rPr lang="es-MX" dirty="0">
                <a:effectLst/>
                <a:ea typeface="Times New Roman" panose="02020603050405020304" pitchFamily="18" charset="0"/>
                <a:cs typeface="Times New Roman" panose="02020603050405020304" pitchFamily="18" charset="0"/>
              </a:rPr>
              <a:t> </a:t>
            </a:r>
            <a:r>
              <a:rPr lang="es-MX" dirty="0" err="1">
                <a:effectLst/>
                <a:ea typeface="Times New Roman" panose="02020603050405020304" pitchFamily="18" charset="0"/>
                <a:cs typeface="Times New Roman" panose="02020603050405020304" pitchFamily="18" charset="0"/>
              </a:rPr>
              <a:t>administrators</a:t>
            </a:r>
            <a:r>
              <a:rPr lang="es-MX" dirty="0">
                <a:effectLst/>
                <a:ea typeface="Times New Roman" panose="02020603050405020304" pitchFamily="18" charset="0"/>
                <a:cs typeface="Times New Roman" panose="02020603050405020304" pitchFamily="18" charset="0"/>
              </a:rPr>
              <a:t>.</a:t>
            </a:r>
          </a:p>
          <a:p>
            <a:pPr lvl="1"/>
            <a:r>
              <a:rPr lang="es-MX" dirty="0">
                <a:ea typeface="Times New Roman" panose="02020603050405020304" pitchFamily="18" charset="0"/>
                <a:cs typeface="Times New Roman" panose="02020603050405020304" pitchFamily="18" charset="0"/>
              </a:rPr>
              <a:t>After </a:t>
            </a:r>
            <a:r>
              <a:rPr lang="es-MX" dirty="0" err="1">
                <a:ea typeface="Times New Roman" panose="02020603050405020304" pitchFamily="18" charset="0"/>
                <a:cs typeface="Times New Roman" panose="02020603050405020304" pitchFamily="18" charset="0"/>
              </a:rPr>
              <a:t>over</a:t>
            </a:r>
            <a:r>
              <a:rPr lang="es-MX" dirty="0">
                <a:ea typeface="Times New Roman" panose="02020603050405020304" pitchFamily="18" charset="0"/>
                <a:cs typeface="Times New Roman" panose="02020603050405020304" pitchFamily="18" charset="0"/>
              </a:rPr>
              <a:t> 5 </a:t>
            </a:r>
            <a:r>
              <a:rPr lang="es-MX" dirty="0" err="1">
                <a:ea typeface="Times New Roman" panose="02020603050405020304" pitchFamily="18" charset="0"/>
                <a:cs typeface="Times New Roman" panose="02020603050405020304" pitchFamily="18" charset="0"/>
              </a:rPr>
              <a:t>years</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the</a:t>
            </a:r>
            <a:r>
              <a:rPr lang="es-MX" dirty="0">
                <a:ea typeface="Times New Roman" panose="02020603050405020304" pitchFamily="18" charset="0"/>
                <a:cs typeface="Times New Roman" panose="02020603050405020304" pitchFamily="18" charset="0"/>
              </a:rPr>
              <a:t> case </a:t>
            </a:r>
            <a:r>
              <a:rPr lang="es-MX" dirty="0" err="1">
                <a:ea typeface="Times New Roman" panose="02020603050405020304" pitchFamily="18" charset="0"/>
                <a:cs typeface="Times New Roman" panose="02020603050405020304" pitchFamily="18" charset="0"/>
              </a:rPr>
              <a:t>was</a:t>
            </a:r>
            <a:r>
              <a:rPr lang="es-MX" dirty="0">
                <a:ea typeface="Times New Roman" panose="02020603050405020304" pitchFamily="18" charset="0"/>
                <a:cs typeface="Times New Roman" panose="02020603050405020304" pitchFamily="18" charset="0"/>
              </a:rPr>
              <a:t> </a:t>
            </a:r>
            <a:r>
              <a:rPr lang="es-MX" dirty="0" err="1">
                <a:ea typeface="Times New Roman" panose="02020603050405020304" pitchFamily="18" charset="0"/>
                <a:cs typeface="Times New Roman" panose="02020603050405020304" pitchFamily="18" charset="0"/>
              </a:rPr>
              <a:t>settled</a:t>
            </a:r>
            <a:r>
              <a:rPr lang="es-MX" dirty="0">
                <a:ea typeface="Times New Roman" panose="02020603050405020304" pitchFamily="18" charset="0"/>
                <a:cs typeface="Times New Roman" panose="02020603050405020304" pitchFamily="18" charset="0"/>
              </a:rPr>
              <a:t> for $115,000</a:t>
            </a:r>
            <a:endParaRPr lang="es-MX" dirty="0">
              <a:effectLst/>
              <a:ea typeface="Times New Roman" panose="02020603050405020304" pitchFamily="18" charset="0"/>
              <a:cs typeface="Times New Roman" panose="02020603050405020304" pitchFamily="18" charset="0"/>
            </a:endParaRPr>
          </a:p>
          <a:p>
            <a:pPr marL="0" indent="0">
              <a:buNone/>
            </a:pPr>
            <a:endParaRPr lang="en-US" dirty="0">
              <a:ea typeface="Times New Roman" panose="02020603050405020304" pitchFamily="18" charset="0"/>
              <a:cs typeface="Times New Roman" panose="02020603050405020304" pitchFamily="18" charset="0"/>
            </a:endParaRPr>
          </a:p>
          <a:p>
            <a:pPr>
              <a:lnSpc>
                <a:spcPct val="200000"/>
              </a:lnSpc>
              <a:spcBef>
                <a:spcPts val="0"/>
              </a:spcBef>
              <a:buFont typeface="+mj-lt"/>
              <a:buAutoNum type="alphaLcPeriod"/>
            </a:pPr>
            <a:endParaRPr lang="en-US" sz="1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72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A027-7237-4114-A882-02273C308474}"/>
              </a:ext>
            </a:extLst>
          </p:cNvPr>
          <p:cNvSpPr>
            <a:spLocks noGrp="1"/>
          </p:cNvSpPr>
          <p:nvPr>
            <p:ph type="title"/>
          </p:nvPr>
        </p:nvSpPr>
        <p:spPr>
          <a:xfrm>
            <a:off x="623456" y="2275609"/>
            <a:ext cx="4052454" cy="2628900"/>
          </a:xfrm>
          <a:noFill/>
        </p:spPr>
        <p:txBody>
          <a:bodyPr/>
          <a:lstStyle/>
          <a:p>
            <a:r>
              <a:rPr lang="en-US" dirty="0"/>
              <a:t>Implications and</a:t>
            </a:r>
            <a:r>
              <a:rPr lang="en-US" baseline="0" dirty="0"/>
              <a:t> Recommendations</a:t>
            </a:r>
            <a:br>
              <a:rPr lang="en-US" baseline="0" dirty="0"/>
            </a:br>
            <a:r>
              <a:rPr lang="en-US" baseline="0" dirty="0">
                <a:solidFill>
                  <a:schemeClr val="accent4">
                    <a:lumMod val="50000"/>
                  </a:schemeClr>
                </a:solidFill>
              </a:rPr>
              <a:t>Attorneys</a:t>
            </a:r>
            <a:endParaRPr lang="en-US" dirty="0">
              <a:solidFill>
                <a:schemeClr val="accent4">
                  <a:lumMod val="50000"/>
                </a:schemeClr>
              </a:solidFill>
            </a:endParaRPr>
          </a:p>
        </p:txBody>
      </p:sp>
      <p:sp>
        <p:nvSpPr>
          <p:cNvPr id="3" name="Content Placeholder 2">
            <a:extLst>
              <a:ext uri="{FF2B5EF4-FFF2-40B4-BE49-F238E27FC236}">
                <a16:creationId xmlns:a16="http://schemas.microsoft.com/office/drawing/2014/main" id="{55CEEDCB-E1FF-433A-B2DD-7267905C6545}"/>
              </a:ext>
            </a:extLst>
          </p:cNvPr>
          <p:cNvSpPr>
            <a:spLocks noGrp="1"/>
          </p:cNvSpPr>
          <p:nvPr>
            <p:ph idx="1"/>
          </p:nvPr>
        </p:nvSpPr>
        <p:spPr/>
        <p:txBody>
          <a:bodyPr>
            <a:normAutofit fontScale="92500"/>
          </a:bodyPr>
          <a:lstStyle/>
          <a:p>
            <a:r>
              <a:rPr lang="en-US" kern="1200" dirty="0">
                <a:solidFill>
                  <a:schemeClr val="tx1"/>
                </a:solidFill>
                <a:effectLst/>
                <a:latin typeface="+mn-lt"/>
                <a:ea typeface="+mn-ea"/>
                <a:cs typeface="+mn-cs"/>
              </a:rPr>
              <a:t>Clarify what constitutes protected or unprotected speech </a:t>
            </a:r>
            <a:r>
              <a:rPr lang="en-US" dirty="0"/>
              <a:t>under the First Amendment and any relevant contracts. </a:t>
            </a:r>
          </a:p>
          <a:p>
            <a:pPr lvl="1"/>
            <a:r>
              <a:rPr lang="en-US" dirty="0"/>
              <a:t>Make sure faculty bodies, unions, board, and administrators understand.</a:t>
            </a:r>
          </a:p>
          <a:p>
            <a:r>
              <a:rPr lang="en-US" kern="1200" dirty="0">
                <a:solidFill>
                  <a:schemeClr val="tx1"/>
                </a:solidFill>
                <a:effectLst/>
                <a:latin typeface="+mn-lt"/>
                <a:ea typeface="+mn-ea"/>
                <a:cs typeface="+mn-cs"/>
              </a:rPr>
              <a:t>Promote self-regulation among the faculty to the largest extent possible. </a:t>
            </a:r>
          </a:p>
          <a:p>
            <a:pPr lvl="1"/>
            <a:r>
              <a:rPr lang="en-US" kern="1200" dirty="0">
                <a:solidFill>
                  <a:schemeClr val="tx1"/>
                </a:solidFill>
                <a:effectLst/>
                <a:latin typeface="+mn-lt"/>
                <a:ea typeface="+mn-ea"/>
                <a:cs typeface="+mn-cs"/>
              </a:rPr>
              <a:t>If faculty members don’t let other faculty members pursue dead end lawsuits, it benefits everyone. </a:t>
            </a:r>
          </a:p>
          <a:p>
            <a:r>
              <a:rPr lang="en-US" kern="1200" dirty="0">
                <a:solidFill>
                  <a:schemeClr val="tx1"/>
                </a:solidFill>
                <a:effectLst/>
                <a:latin typeface="+mn-lt"/>
                <a:ea typeface="+mn-ea"/>
                <a:cs typeface="+mn-cs"/>
              </a:rPr>
              <a:t>Most circuits do not have a clear line of cases establishing precedent within the circuit, and very few judges are looking to other circuits for guidance.</a:t>
            </a:r>
          </a:p>
          <a:p>
            <a:r>
              <a:rPr lang="en-US" kern="1200" dirty="0">
                <a:solidFill>
                  <a:schemeClr val="tx1"/>
                </a:solidFill>
                <a:effectLst/>
                <a:latin typeface="+mn-lt"/>
                <a:ea typeface="+mn-ea"/>
                <a:cs typeface="+mn-cs"/>
              </a:rPr>
              <a:t>In pursuit of good law, look to other circuits for precedents that protect the academic freedom of the institution and prioritize the educational mission through shared governance. </a:t>
            </a:r>
            <a:endParaRPr lang="en-US" dirty="0"/>
          </a:p>
        </p:txBody>
      </p:sp>
    </p:spTree>
    <p:extLst>
      <p:ext uri="{BB962C8B-B14F-4D97-AF65-F5344CB8AC3E}">
        <p14:creationId xmlns:p14="http://schemas.microsoft.com/office/powerpoint/2010/main" val="2353529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A027-7237-4114-A882-02273C308474}"/>
              </a:ext>
            </a:extLst>
          </p:cNvPr>
          <p:cNvSpPr>
            <a:spLocks noGrp="1"/>
          </p:cNvSpPr>
          <p:nvPr>
            <p:ph type="title"/>
          </p:nvPr>
        </p:nvSpPr>
        <p:spPr>
          <a:xfrm>
            <a:off x="623456" y="2275609"/>
            <a:ext cx="4052454" cy="2628900"/>
          </a:xfrm>
          <a:noFill/>
        </p:spPr>
        <p:txBody>
          <a:bodyPr/>
          <a:lstStyle/>
          <a:p>
            <a:r>
              <a:rPr lang="en-US" dirty="0"/>
              <a:t>Implications and</a:t>
            </a:r>
            <a:r>
              <a:rPr lang="en-US" baseline="0" dirty="0"/>
              <a:t> Recommendations</a:t>
            </a:r>
            <a:br>
              <a:rPr lang="en-US" baseline="0" dirty="0"/>
            </a:br>
            <a:r>
              <a:rPr lang="en-US" baseline="0" dirty="0">
                <a:solidFill>
                  <a:schemeClr val="accent4">
                    <a:lumMod val="50000"/>
                  </a:schemeClr>
                </a:solidFill>
              </a:rPr>
              <a:t>Academics</a:t>
            </a:r>
            <a:endParaRPr lang="en-US" dirty="0">
              <a:solidFill>
                <a:schemeClr val="accent4">
                  <a:lumMod val="50000"/>
                </a:schemeClr>
              </a:solidFill>
            </a:endParaRPr>
          </a:p>
        </p:txBody>
      </p:sp>
      <p:sp>
        <p:nvSpPr>
          <p:cNvPr id="3" name="Content Placeholder 2">
            <a:extLst>
              <a:ext uri="{FF2B5EF4-FFF2-40B4-BE49-F238E27FC236}">
                <a16:creationId xmlns:a16="http://schemas.microsoft.com/office/drawing/2014/main" id="{55CEEDCB-E1FF-433A-B2DD-7267905C6545}"/>
              </a:ext>
            </a:extLst>
          </p:cNvPr>
          <p:cNvSpPr>
            <a:spLocks noGrp="1"/>
          </p:cNvSpPr>
          <p:nvPr>
            <p:ph idx="1"/>
          </p:nvPr>
        </p:nvSpPr>
        <p:spPr/>
        <p:txBody>
          <a:bodyPr>
            <a:normAutofit/>
          </a:bodyPr>
          <a:lstStyle/>
          <a:p>
            <a:r>
              <a:rPr lang="en-US" kern="1200" dirty="0">
                <a:solidFill>
                  <a:schemeClr val="tx1"/>
                </a:solidFill>
                <a:effectLst/>
                <a:latin typeface="+mn-lt"/>
                <a:ea typeface="+mn-ea"/>
                <a:cs typeface="+mn-cs"/>
              </a:rPr>
              <a:t>Educate yourself and your colleagues on what whistleblower protections are available to you under your state’s law. </a:t>
            </a:r>
          </a:p>
          <a:p>
            <a:r>
              <a:rPr lang="en-US" kern="1200" dirty="0">
                <a:solidFill>
                  <a:schemeClr val="tx1"/>
                </a:solidFill>
                <a:effectLst/>
                <a:latin typeface="+mn-lt"/>
                <a:ea typeface="+mn-ea"/>
                <a:cs typeface="+mn-cs"/>
              </a:rPr>
              <a:t>Use those protections as guidelines when challenging policies or administrative decisions that may not be aligned with the educational mission of the institution.</a:t>
            </a:r>
          </a:p>
          <a:p>
            <a:r>
              <a:rPr lang="en-US" kern="1200" dirty="0">
                <a:solidFill>
                  <a:schemeClr val="tx1"/>
                </a:solidFill>
                <a:effectLst/>
                <a:latin typeface="+mn-lt"/>
                <a:ea typeface="+mn-ea"/>
                <a:cs typeface="+mn-cs"/>
              </a:rPr>
              <a:t>Similarly, there may be additional statutory protections against retaliation for speech related to Title VII, Equal Pay Act, Title IX or other workplace violations once a complaint has been made formally. </a:t>
            </a:r>
          </a:p>
        </p:txBody>
      </p:sp>
    </p:spTree>
    <p:extLst>
      <p:ext uri="{BB962C8B-B14F-4D97-AF65-F5344CB8AC3E}">
        <p14:creationId xmlns:p14="http://schemas.microsoft.com/office/powerpoint/2010/main" val="557242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A027-7237-4114-A882-02273C308474}"/>
              </a:ext>
            </a:extLst>
          </p:cNvPr>
          <p:cNvSpPr>
            <a:spLocks noGrp="1"/>
          </p:cNvSpPr>
          <p:nvPr>
            <p:ph type="title"/>
          </p:nvPr>
        </p:nvSpPr>
        <p:spPr>
          <a:xfrm>
            <a:off x="623456" y="2275609"/>
            <a:ext cx="4052454" cy="2628900"/>
          </a:xfrm>
          <a:noFill/>
        </p:spPr>
        <p:txBody>
          <a:bodyPr/>
          <a:lstStyle/>
          <a:p>
            <a:r>
              <a:rPr lang="en-US" dirty="0"/>
              <a:t>Implications and</a:t>
            </a:r>
            <a:r>
              <a:rPr lang="en-US" baseline="0" dirty="0"/>
              <a:t> Recommendations</a:t>
            </a:r>
            <a:br>
              <a:rPr lang="en-US" baseline="0" dirty="0"/>
            </a:br>
            <a:r>
              <a:rPr lang="en-US" baseline="0" dirty="0">
                <a:solidFill>
                  <a:schemeClr val="accent4">
                    <a:lumMod val="50000"/>
                  </a:schemeClr>
                </a:solidFill>
              </a:rPr>
              <a:t>Administrators</a:t>
            </a:r>
            <a:endParaRPr lang="en-US" dirty="0">
              <a:solidFill>
                <a:schemeClr val="accent4">
                  <a:lumMod val="50000"/>
                </a:schemeClr>
              </a:solidFill>
            </a:endParaRPr>
          </a:p>
        </p:txBody>
      </p:sp>
      <p:sp>
        <p:nvSpPr>
          <p:cNvPr id="3" name="Content Placeholder 2">
            <a:extLst>
              <a:ext uri="{FF2B5EF4-FFF2-40B4-BE49-F238E27FC236}">
                <a16:creationId xmlns:a16="http://schemas.microsoft.com/office/drawing/2014/main" id="{55CEEDCB-E1FF-433A-B2DD-7267905C6545}"/>
              </a:ext>
            </a:extLst>
          </p:cNvPr>
          <p:cNvSpPr>
            <a:spLocks noGrp="1"/>
          </p:cNvSpPr>
          <p:nvPr>
            <p:ph idx="1"/>
          </p:nvPr>
        </p:nvSpPr>
        <p:spPr/>
        <p:txBody>
          <a:bodyPr>
            <a:normAutofit/>
          </a:bodyPr>
          <a:lstStyle/>
          <a:p>
            <a:r>
              <a:rPr lang="en-US" dirty="0"/>
              <a:t>Learn what speech can be restricted</a:t>
            </a:r>
          </a:p>
          <a:p>
            <a:r>
              <a:rPr lang="en-US" kern="1200" dirty="0">
                <a:solidFill>
                  <a:schemeClr val="tx1"/>
                </a:solidFill>
                <a:effectLst/>
                <a:latin typeface="+mn-lt"/>
                <a:ea typeface="+mn-ea"/>
                <a:cs typeface="+mn-cs"/>
              </a:rPr>
              <a:t>Train and mentor administrators to recognize when conflict could lead to a lawsuit.</a:t>
            </a:r>
          </a:p>
          <a:p>
            <a:r>
              <a:rPr lang="en-US" kern="1200" dirty="0">
                <a:solidFill>
                  <a:schemeClr val="tx1"/>
                </a:solidFill>
                <a:effectLst/>
                <a:latin typeface="+mn-lt"/>
                <a:ea typeface="+mn-ea"/>
                <a:cs typeface="+mn-cs"/>
              </a:rPr>
              <a:t>Prevent law suits by</a:t>
            </a:r>
          </a:p>
          <a:p>
            <a:pPr lvl="1"/>
            <a:r>
              <a:rPr lang="en-US" kern="1200" dirty="0">
                <a:solidFill>
                  <a:schemeClr val="tx1"/>
                </a:solidFill>
                <a:effectLst/>
                <a:latin typeface="+mn-lt"/>
                <a:ea typeface="+mn-ea"/>
                <a:cs typeface="+mn-cs"/>
              </a:rPr>
              <a:t>listening to faculty critiques or challenges</a:t>
            </a:r>
          </a:p>
          <a:p>
            <a:pPr lvl="1"/>
            <a:r>
              <a:rPr lang="en-US" kern="1200" dirty="0">
                <a:solidFill>
                  <a:schemeClr val="tx1"/>
                </a:solidFill>
                <a:effectLst/>
                <a:latin typeface="+mn-lt"/>
                <a:ea typeface="+mn-ea"/>
                <a:cs typeface="+mn-cs"/>
              </a:rPr>
              <a:t>creating more opportunities for faculty to provide administrators with critiques and feedback</a:t>
            </a:r>
          </a:p>
          <a:p>
            <a:pPr lvl="1"/>
            <a:r>
              <a:rPr lang="en-US" dirty="0"/>
              <a:t>Looping</a:t>
            </a:r>
            <a:r>
              <a:rPr lang="en-US" kern="1200" dirty="0">
                <a:solidFill>
                  <a:schemeClr val="tx1"/>
                </a:solidFill>
                <a:effectLst/>
                <a:latin typeface="+mn-lt"/>
                <a:ea typeface="+mn-ea"/>
                <a:cs typeface="+mn-cs"/>
              </a:rPr>
              <a:t> in the general counsel’s office preventatively rather than after the fact. </a:t>
            </a:r>
          </a:p>
          <a:p>
            <a:r>
              <a:rPr lang="en-US" kern="1200" dirty="0">
                <a:solidFill>
                  <a:schemeClr val="tx1"/>
                </a:solidFill>
                <a:effectLst/>
                <a:latin typeface="+mn-lt"/>
                <a:ea typeface="+mn-ea"/>
                <a:cs typeface="+mn-cs"/>
              </a:rPr>
              <a:t>Use an ombudsperson or a faculty panel in considering the issues at play in a conflict, especially with contingent faculty, </a:t>
            </a:r>
          </a:p>
          <a:p>
            <a:r>
              <a:rPr lang="en-US" dirty="0"/>
              <a:t>Create transparent policies</a:t>
            </a:r>
          </a:p>
        </p:txBody>
      </p:sp>
    </p:spTree>
    <p:extLst>
      <p:ext uri="{BB962C8B-B14F-4D97-AF65-F5344CB8AC3E}">
        <p14:creationId xmlns:p14="http://schemas.microsoft.com/office/powerpoint/2010/main" val="205357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43EC46-46D9-4ECF-8A80-A7F503012C94}"/>
              </a:ext>
            </a:extLst>
          </p:cNvPr>
          <p:cNvSpPr>
            <a:spLocks noGrp="1"/>
          </p:cNvSpPr>
          <p:nvPr>
            <p:ph type="title"/>
          </p:nvPr>
        </p:nvSpPr>
        <p:spPr>
          <a:xfrm rot="10800000" flipV="1">
            <a:off x="3262151" y="1184988"/>
            <a:ext cx="5654350" cy="681134"/>
          </a:xfrm>
        </p:spPr>
        <p:txBody>
          <a:bodyPr tIns="0" anchor="ctr">
            <a:noAutofit/>
          </a:bodyPr>
          <a:lstStyle/>
          <a:p>
            <a:r>
              <a:rPr lang="en-US" dirty="0"/>
              <a:t>Questions?</a:t>
            </a:r>
          </a:p>
        </p:txBody>
      </p:sp>
      <p:sp>
        <p:nvSpPr>
          <p:cNvPr id="5" name="Text Placeholder 4">
            <a:extLst>
              <a:ext uri="{FF2B5EF4-FFF2-40B4-BE49-F238E27FC236}">
                <a16:creationId xmlns:a16="http://schemas.microsoft.com/office/drawing/2014/main" id="{848D0038-906C-45E8-BBB3-BB69980082BD}"/>
              </a:ext>
            </a:extLst>
          </p:cNvPr>
          <p:cNvSpPr>
            <a:spLocks noGrp="1"/>
          </p:cNvSpPr>
          <p:nvPr>
            <p:ph type="body" idx="1"/>
          </p:nvPr>
        </p:nvSpPr>
        <p:spPr>
          <a:xfrm>
            <a:off x="3344215" y="2258009"/>
            <a:ext cx="5490223" cy="2397968"/>
          </a:xfrm>
        </p:spPr>
        <p:txBody>
          <a:bodyPr/>
          <a:lstStyle/>
          <a:p>
            <a:r>
              <a:rPr lang="en-US" dirty="0"/>
              <a:t>Email me at </a:t>
            </a:r>
            <a:r>
              <a:rPr lang="en-US" dirty="0">
                <a:solidFill>
                  <a:schemeClr val="accent4">
                    <a:lumMod val="60000"/>
                    <a:lumOff val="40000"/>
                  </a:schemeClr>
                </a:solidFill>
                <a:hlinkClick r:id="rId2">
                  <a:extLst>
                    <a:ext uri="{A12FA001-AC4F-418D-AE19-62706E023703}">
                      <ahyp:hlinkClr xmlns:ahyp="http://schemas.microsoft.com/office/drawing/2018/hyperlinkcolor" val="tx"/>
                    </a:ext>
                  </a:extLst>
                </a:hlinkClick>
              </a:rPr>
              <a:t>Nora.Devlin@rutgers.edu</a:t>
            </a:r>
            <a:endParaRPr lang="en-US" dirty="0">
              <a:solidFill>
                <a:schemeClr val="accent4">
                  <a:lumMod val="60000"/>
                  <a:lumOff val="40000"/>
                </a:schemeClr>
              </a:solidFill>
            </a:endParaRPr>
          </a:p>
          <a:p>
            <a:r>
              <a:rPr lang="en-US" dirty="0"/>
              <a:t>Or </a:t>
            </a:r>
          </a:p>
          <a:p>
            <a:r>
              <a:rPr lang="en-US" dirty="0"/>
              <a:t>Go to my website </a:t>
            </a:r>
          </a:p>
          <a:p>
            <a:r>
              <a:rPr lang="en-US" dirty="0">
                <a:solidFill>
                  <a:schemeClr val="accent4">
                    <a:lumMod val="60000"/>
                    <a:lumOff val="40000"/>
                  </a:schemeClr>
                </a:solidFill>
                <a:hlinkClick r:id="rId3">
                  <a:extLst>
                    <a:ext uri="{A12FA001-AC4F-418D-AE19-62706E023703}">
                      <ahyp:hlinkClr xmlns:ahyp="http://schemas.microsoft.com/office/drawing/2018/hyperlinkcolor" val="tx"/>
                    </a:ext>
                  </a:extLst>
                </a:hlinkClick>
              </a:rPr>
              <a:t>www.NoraDevlin.com</a:t>
            </a:r>
            <a:endParaRPr lang="en-US" dirty="0">
              <a:solidFill>
                <a:schemeClr val="accent4">
                  <a:lumMod val="60000"/>
                  <a:lumOff val="40000"/>
                </a:schemeClr>
              </a:solidFill>
            </a:endParaRPr>
          </a:p>
          <a:p>
            <a:r>
              <a:rPr lang="en-US" dirty="0"/>
              <a:t>for more information.</a:t>
            </a:r>
          </a:p>
        </p:txBody>
      </p:sp>
    </p:spTree>
    <p:extLst>
      <p:ext uri="{BB962C8B-B14F-4D97-AF65-F5344CB8AC3E}">
        <p14:creationId xmlns:p14="http://schemas.microsoft.com/office/powerpoint/2010/main" val="3976539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C43F-1465-4A26-861F-CF3042F552A2}"/>
              </a:ext>
            </a:extLst>
          </p:cNvPr>
          <p:cNvSpPr>
            <a:spLocks noGrp="1"/>
          </p:cNvSpPr>
          <p:nvPr>
            <p:ph type="title" idx="4294967295"/>
          </p:nvPr>
        </p:nvSpPr>
        <p:spPr>
          <a:xfrm>
            <a:off x="418666" y="198214"/>
            <a:ext cx="11122024" cy="770022"/>
          </a:xfrm>
        </p:spPr>
        <p:txBody>
          <a:bodyPr>
            <a:normAutofit fontScale="90000"/>
          </a:bodyPr>
          <a:lstStyle/>
          <a:p>
            <a:r>
              <a:rPr lang="en-US" dirty="0">
                <a:solidFill>
                  <a:schemeClr val="bg1"/>
                </a:solidFill>
              </a:rPr>
              <a:t>A Sampling of Adjunct Free Speech Cases’ Time</a:t>
            </a:r>
            <a:r>
              <a:rPr lang="en-US" baseline="0" dirty="0">
                <a:solidFill>
                  <a:schemeClr val="bg1"/>
                </a:solidFill>
              </a:rPr>
              <a:t> to Settlements</a:t>
            </a:r>
            <a:endParaRPr lang="en-US" dirty="0">
              <a:solidFill>
                <a:schemeClr val="bg1"/>
              </a:solidFill>
            </a:endParaRPr>
          </a:p>
        </p:txBody>
      </p:sp>
      <p:graphicFrame>
        <p:nvGraphicFramePr>
          <p:cNvPr id="4" name="Table 4">
            <a:extLst>
              <a:ext uri="{FF2B5EF4-FFF2-40B4-BE49-F238E27FC236}">
                <a16:creationId xmlns:a16="http://schemas.microsoft.com/office/drawing/2014/main" id="{D05AC035-B5BE-47CF-9859-FACF3E39A331}"/>
              </a:ext>
            </a:extLst>
          </p:cNvPr>
          <p:cNvGraphicFramePr>
            <a:graphicFrameLocks noGrp="1"/>
          </p:cNvGraphicFramePr>
          <p:nvPr>
            <p:ph idx="4294967295"/>
            <p:extLst>
              <p:ext uri="{D42A27DB-BD31-4B8C-83A1-F6EECF244321}">
                <p14:modId xmlns:p14="http://schemas.microsoft.com/office/powerpoint/2010/main" val="386451364"/>
              </p:ext>
            </p:extLst>
          </p:nvPr>
        </p:nvGraphicFramePr>
        <p:xfrm>
          <a:off x="418666" y="1319968"/>
          <a:ext cx="11122024" cy="4218063"/>
        </p:xfrm>
        <a:graphic>
          <a:graphicData uri="http://schemas.openxmlformats.org/drawingml/2006/table">
            <a:tbl>
              <a:tblPr firstRow="1" bandRow="1">
                <a:tableStyleId>{5C22544A-7EE6-4342-B048-85BDC9FD1C3A}</a:tableStyleId>
              </a:tblPr>
              <a:tblGrid>
                <a:gridCol w="5034336">
                  <a:extLst>
                    <a:ext uri="{9D8B030D-6E8A-4147-A177-3AD203B41FA5}">
                      <a16:colId xmlns:a16="http://schemas.microsoft.com/office/drawing/2014/main" val="912082113"/>
                    </a:ext>
                  </a:extLst>
                </a:gridCol>
                <a:gridCol w="1071214">
                  <a:extLst>
                    <a:ext uri="{9D8B030D-6E8A-4147-A177-3AD203B41FA5}">
                      <a16:colId xmlns:a16="http://schemas.microsoft.com/office/drawing/2014/main" val="2116057996"/>
                    </a:ext>
                  </a:extLst>
                </a:gridCol>
                <a:gridCol w="835970">
                  <a:extLst>
                    <a:ext uri="{9D8B030D-6E8A-4147-A177-3AD203B41FA5}">
                      <a16:colId xmlns:a16="http://schemas.microsoft.com/office/drawing/2014/main" val="1351489306"/>
                    </a:ext>
                  </a:extLst>
                </a:gridCol>
                <a:gridCol w="1292925">
                  <a:extLst>
                    <a:ext uri="{9D8B030D-6E8A-4147-A177-3AD203B41FA5}">
                      <a16:colId xmlns:a16="http://schemas.microsoft.com/office/drawing/2014/main" val="1089374498"/>
                    </a:ext>
                  </a:extLst>
                </a:gridCol>
                <a:gridCol w="2887579">
                  <a:extLst>
                    <a:ext uri="{9D8B030D-6E8A-4147-A177-3AD203B41FA5}">
                      <a16:colId xmlns:a16="http://schemas.microsoft.com/office/drawing/2014/main" val="1466603854"/>
                    </a:ext>
                  </a:extLst>
                </a:gridCol>
              </a:tblGrid>
              <a:tr h="551383">
                <a:tc>
                  <a:txBody>
                    <a:bodyPr/>
                    <a:lstStyle/>
                    <a:p>
                      <a:r>
                        <a:rPr lang="en-US" sz="1600" dirty="0"/>
                        <a:t>Case Name</a:t>
                      </a:r>
                    </a:p>
                  </a:txBody>
                  <a:tcPr/>
                </a:tc>
                <a:tc>
                  <a:txBody>
                    <a:bodyPr/>
                    <a:lstStyle/>
                    <a:p>
                      <a:r>
                        <a:rPr lang="en-US" sz="1600" dirty="0"/>
                        <a:t>Adverse</a:t>
                      </a:r>
                      <a:r>
                        <a:rPr lang="en-US" sz="1600" baseline="0" dirty="0"/>
                        <a:t> Action</a:t>
                      </a:r>
                      <a:endParaRPr lang="en-US" sz="1600" dirty="0"/>
                    </a:p>
                  </a:txBody>
                  <a:tcPr/>
                </a:tc>
                <a:tc>
                  <a:txBody>
                    <a:bodyPr/>
                    <a:lstStyle/>
                    <a:p>
                      <a:r>
                        <a:rPr lang="en-US" sz="1600" dirty="0"/>
                        <a:t>Suit Filed</a:t>
                      </a:r>
                    </a:p>
                  </a:txBody>
                  <a:tcPr/>
                </a:tc>
                <a:tc>
                  <a:txBody>
                    <a:bodyPr/>
                    <a:lstStyle/>
                    <a:p>
                      <a:r>
                        <a:rPr lang="en-US" sz="1600" dirty="0"/>
                        <a:t>Settlement</a:t>
                      </a:r>
                      <a:r>
                        <a:rPr lang="en-US" sz="1600" baseline="0" dirty="0"/>
                        <a:t> Date</a:t>
                      </a:r>
                      <a:endParaRPr lang="en-US" sz="1600" dirty="0"/>
                    </a:p>
                  </a:txBody>
                  <a:tcPr/>
                </a:tc>
                <a:tc>
                  <a:txBody>
                    <a:bodyPr/>
                    <a:lstStyle/>
                    <a:p>
                      <a:r>
                        <a:rPr lang="en-US" sz="1600" dirty="0"/>
                        <a:t>Total Time to Settlement</a:t>
                      </a:r>
                    </a:p>
                  </a:txBody>
                  <a:tcPr/>
                </a:tc>
                <a:extLst>
                  <a:ext uri="{0D108BD9-81ED-4DB2-BD59-A6C34878D82A}">
                    <a16:rowId xmlns:a16="http://schemas.microsoft.com/office/drawing/2014/main" val="3752679861"/>
                  </a:ext>
                </a:extLst>
              </a:tr>
              <a:tr h="330813">
                <a:tc>
                  <a:txBody>
                    <a:bodyPr/>
                    <a:lstStyle/>
                    <a:p>
                      <a:pPr algn="l" fontAlgn="b"/>
                      <a:r>
                        <a:rPr lang="en-US" sz="1600" b="0" i="0" u="none" strike="noStrike" dirty="0" err="1">
                          <a:solidFill>
                            <a:srgbClr val="000000"/>
                          </a:solidFill>
                          <a:effectLst/>
                          <a:latin typeface="+mn-lt"/>
                        </a:rPr>
                        <a:t>Gadling</a:t>
                      </a:r>
                      <a:r>
                        <a:rPr lang="en-US" sz="1600" b="0" i="0" u="none" strike="noStrike" dirty="0">
                          <a:solidFill>
                            <a:srgbClr val="000000"/>
                          </a:solidFill>
                          <a:effectLst/>
                          <a:latin typeface="+mn-lt"/>
                        </a:rPr>
                        <a:t>-Cole v. WCU</a:t>
                      </a:r>
                    </a:p>
                  </a:txBody>
                  <a:tcPr marL="0" marR="0" marT="0" marB="0" anchor="b"/>
                </a:tc>
                <a:tc>
                  <a:txBody>
                    <a:bodyPr/>
                    <a:lstStyle/>
                    <a:p>
                      <a:pPr algn="l" fontAlgn="b"/>
                      <a:r>
                        <a:rPr lang="en-US" sz="1200" b="0" i="0" u="none" strike="noStrike" dirty="0">
                          <a:solidFill>
                            <a:srgbClr val="000000"/>
                          </a:solidFill>
                          <a:effectLst/>
                          <a:latin typeface="+mn-lt"/>
                        </a:rPr>
                        <a:t>2/24/2009</a:t>
                      </a:r>
                    </a:p>
                  </a:txBody>
                  <a:tcPr marL="0" marR="0" marT="0" marB="0" anchor="b"/>
                </a:tc>
                <a:tc>
                  <a:txBody>
                    <a:bodyPr/>
                    <a:lstStyle/>
                    <a:p>
                      <a:pPr algn="l" fontAlgn="b"/>
                      <a:r>
                        <a:rPr lang="en-US" sz="1200" b="0" i="0" u="none" strike="noStrike" dirty="0">
                          <a:solidFill>
                            <a:srgbClr val="000000"/>
                          </a:solidFill>
                          <a:effectLst/>
                          <a:latin typeface="+mn-lt"/>
                        </a:rPr>
                        <a:t>2/2/2011</a:t>
                      </a:r>
                    </a:p>
                  </a:txBody>
                  <a:tcPr marL="0" marR="0" marT="0" marB="0" anchor="b"/>
                </a:tc>
                <a:tc>
                  <a:txBody>
                    <a:bodyPr/>
                    <a:lstStyle/>
                    <a:p>
                      <a:pPr algn="l" fontAlgn="b"/>
                      <a:r>
                        <a:rPr lang="en-US" sz="1200" b="0" i="0" u="none" strike="noStrike" dirty="0">
                          <a:solidFill>
                            <a:srgbClr val="000000"/>
                          </a:solidFill>
                          <a:effectLst/>
                          <a:latin typeface="+mn-lt"/>
                        </a:rPr>
                        <a:t>5/23/2014</a:t>
                      </a:r>
                    </a:p>
                  </a:txBody>
                  <a:tcPr marL="0" marR="0" marT="0" marB="0" anchor="b"/>
                </a:tc>
                <a:tc>
                  <a:txBody>
                    <a:bodyPr/>
                    <a:lstStyle/>
                    <a:p>
                      <a:pPr algn="l" fontAlgn="b"/>
                      <a:r>
                        <a:rPr lang="en-US" sz="1400" b="0" i="0" u="none" strike="noStrike" dirty="0">
                          <a:solidFill>
                            <a:srgbClr val="000000"/>
                          </a:solidFill>
                          <a:effectLst/>
                          <a:latin typeface="+mn-lt"/>
                        </a:rPr>
                        <a:t>5 years, 2 months, 23 days. </a:t>
                      </a:r>
                    </a:p>
                  </a:txBody>
                  <a:tcPr marL="0" marR="0" marT="0" marB="0" anchor="b"/>
                </a:tc>
                <a:extLst>
                  <a:ext uri="{0D108BD9-81ED-4DB2-BD59-A6C34878D82A}">
                    <a16:rowId xmlns:a16="http://schemas.microsoft.com/office/drawing/2014/main" val="3122679803"/>
                  </a:ext>
                </a:extLst>
              </a:tr>
              <a:tr h="330813">
                <a:tc>
                  <a:txBody>
                    <a:bodyPr/>
                    <a:lstStyle/>
                    <a:p>
                      <a:pPr algn="l" fontAlgn="b"/>
                      <a:r>
                        <a:rPr lang="en-US" sz="1600" b="0" i="0" u="none" strike="noStrike" dirty="0">
                          <a:solidFill>
                            <a:srgbClr val="000000"/>
                          </a:solidFill>
                          <a:effectLst/>
                          <a:latin typeface="+mn-lt"/>
                        </a:rPr>
                        <a:t>Sheldon v. Dhillon</a:t>
                      </a:r>
                    </a:p>
                  </a:txBody>
                  <a:tcPr marL="0" marR="0" marT="0" marB="0" anchor="b"/>
                </a:tc>
                <a:tc>
                  <a:txBody>
                    <a:bodyPr/>
                    <a:lstStyle/>
                    <a:p>
                      <a:pPr algn="l" fontAlgn="b"/>
                      <a:r>
                        <a:rPr lang="en-US" sz="1200" b="0" i="0" u="none" strike="noStrike" dirty="0">
                          <a:solidFill>
                            <a:srgbClr val="000000"/>
                          </a:solidFill>
                          <a:effectLst/>
                          <a:latin typeface="+mn-lt"/>
                        </a:rPr>
                        <a:t>2/12/2008</a:t>
                      </a:r>
                    </a:p>
                  </a:txBody>
                  <a:tcPr marL="0" marR="0" marT="0" marB="0" anchor="b"/>
                </a:tc>
                <a:tc>
                  <a:txBody>
                    <a:bodyPr/>
                    <a:lstStyle/>
                    <a:p>
                      <a:pPr algn="l" fontAlgn="b"/>
                      <a:r>
                        <a:rPr lang="en-US" sz="1200" b="0" i="0" u="none" strike="noStrike" dirty="0">
                          <a:solidFill>
                            <a:srgbClr val="000000"/>
                          </a:solidFill>
                          <a:effectLst/>
                          <a:latin typeface="+mn-lt"/>
                        </a:rPr>
                        <a:t>7/16/2008</a:t>
                      </a:r>
                    </a:p>
                  </a:txBody>
                  <a:tcPr marL="0" marR="0" marT="0" marB="0" anchor="b"/>
                </a:tc>
                <a:tc>
                  <a:txBody>
                    <a:bodyPr/>
                    <a:lstStyle/>
                    <a:p>
                      <a:pPr algn="l" fontAlgn="b"/>
                      <a:r>
                        <a:rPr lang="en-US" sz="1200" b="0" i="0" u="none" strike="noStrike" dirty="0">
                          <a:solidFill>
                            <a:srgbClr val="000000"/>
                          </a:solidFill>
                          <a:effectLst/>
                          <a:latin typeface="+mn-lt"/>
                        </a:rPr>
                        <a:t>2/3/2010</a:t>
                      </a:r>
                    </a:p>
                  </a:txBody>
                  <a:tcPr marL="0" marR="0" marT="0" marB="0" anchor="b"/>
                </a:tc>
                <a:tc>
                  <a:txBody>
                    <a:bodyPr/>
                    <a:lstStyle/>
                    <a:p>
                      <a:pPr algn="l" fontAlgn="b"/>
                      <a:r>
                        <a:rPr lang="en-US" sz="1400" b="0" i="0" u="none" strike="noStrike" dirty="0">
                          <a:solidFill>
                            <a:srgbClr val="000000"/>
                          </a:solidFill>
                          <a:effectLst/>
                          <a:latin typeface="+mn-lt"/>
                        </a:rPr>
                        <a:t>1 years, 11 months, 11 days. </a:t>
                      </a:r>
                    </a:p>
                  </a:txBody>
                  <a:tcPr marL="0" marR="0" marT="0" marB="0" anchor="b"/>
                </a:tc>
                <a:extLst>
                  <a:ext uri="{0D108BD9-81ED-4DB2-BD59-A6C34878D82A}">
                    <a16:rowId xmlns:a16="http://schemas.microsoft.com/office/drawing/2014/main" val="3086165496"/>
                  </a:ext>
                </a:extLst>
              </a:tr>
              <a:tr h="330813">
                <a:tc>
                  <a:txBody>
                    <a:bodyPr/>
                    <a:lstStyle/>
                    <a:p>
                      <a:pPr algn="l" fontAlgn="b"/>
                      <a:r>
                        <a:rPr lang="en-US" sz="1600" b="0" i="0" u="none" strike="noStrike" dirty="0">
                          <a:solidFill>
                            <a:srgbClr val="000000"/>
                          </a:solidFill>
                          <a:effectLst/>
                          <a:latin typeface="+mn-lt"/>
                        </a:rPr>
                        <a:t>Meade v. Moraine Valle Community College</a:t>
                      </a:r>
                    </a:p>
                  </a:txBody>
                  <a:tcPr marL="0" marR="0" marT="0" marB="0" anchor="b"/>
                </a:tc>
                <a:tc>
                  <a:txBody>
                    <a:bodyPr/>
                    <a:lstStyle/>
                    <a:p>
                      <a:pPr algn="l" fontAlgn="b"/>
                      <a:r>
                        <a:rPr lang="en-US" sz="1200" b="0" i="0" u="none" strike="noStrike" dirty="0">
                          <a:solidFill>
                            <a:srgbClr val="000000"/>
                          </a:solidFill>
                          <a:effectLst/>
                          <a:latin typeface="+mn-lt"/>
                        </a:rPr>
                        <a:t>8/22/2013</a:t>
                      </a:r>
                    </a:p>
                  </a:txBody>
                  <a:tcPr marL="0" marR="0" marT="0" marB="0" anchor="b"/>
                </a:tc>
                <a:tc>
                  <a:txBody>
                    <a:bodyPr/>
                    <a:lstStyle/>
                    <a:p>
                      <a:pPr algn="l" fontAlgn="b"/>
                      <a:r>
                        <a:rPr lang="en-US" sz="1200" b="0" i="0" u="none" strike="noStrike" dirty="0">
                          <a:solidFill>
                            <a:srgbClr val="000000"/>
                          </a:solidFill>
                          <a:effectLst/>
                          <a:latin typeface="+mn-lt"/>
                        </a:rPr>
                        <a:t>11/5/2013</a:t>
                      </a:r>
                    </a:p>
                  </a:txBody>
                  <a:tcPr marL="0" marR="0" marT="0" marB="0" anchor="b"/>
                </a:tc>
                <a:tc>
                  <a:txBody>
                    <a:bodyPr/>
                    <a:lstStyle/>
                    <a:p>
                      <a:pPr algn="l" fontAlgn="b"/>
                      <a:r>
                        <a:rPr lang="en-US" sz="1200" b="0" i="0" u="none" strike="noStrike" dirty="0">
                          <a:solidFill>
                            <a:srgbClr val="000000"/>
                          </a:solidFill>
                          <a:effectLst/>
                          <a:latin typeface="+mn-lt"/>
                        </a:rPr>
                        <a:t>2/3/2017</a:t>
                      </a:r>
                    </a:p>
                  </a:txBody>
                  <a:tcPr marL="0" marR="0" marT="0" marB="0" anchor="b"/>
                </a:tc>
                <a:tc>
                  <a:txBody>
                    <a:bodyPr/>
                    <a:lstStyle/>
                    <a:p>
                      <a:pPr algn="l" fontAlgn="b"/>
                      <a:r>
                        <a:rPr lang="en-US" sz="1400" b="0" i="0" u="none" strike="noStrike" dirty="0">
                          <a:solidFill>
                            <a:srgbClr val="000000"/>
                          </a:solidFill>
                          <a:effectLst/>
                          <a:latin typeface="+mn-lt"/>
                        </a:rPr>
                        <a:t>3 years, 5 months, 21 days. </a:t>
                      </a:r>
                    </a:p>
                  </a:txBody>
                  <a:tcPr marL="0" marR="0" marT="0" marB="0" anchor="b"/>
                </a:tc>
                <a:extLst>
                  <a:ext uri="{0D108BD9-81ED-4DB2-BD59-A6C34878D82A}">
                    <a16:rowId xmlns:a16="http://schemas.microsoft.com/office/drawing/2014/main" val="3557455944"/>
                  </a:ext>
                </a:extLst>
              </a:tr>
              <a:tr h="330813">
                <a:tc>
                  <a:txBody>
                    <a:bodyPr/>
                    <a:lstStyle/>
                    <a:p>
                      <a:pPr algn="l" fontAlgn="b"/>
                      <a:r>
                        <a:rPr lang="en-US" sz="1600" b="0" i="0" u="none" strike="noStrike" dirty="0">
                          <a:solidFill>
                            <a:srgbClr val="000000"/>
                          </a:solidFill>
                          <a:effectLst/>
                          <a:latin typeface="+mn-lt"/>
                        </a:rPr>
                        <a:t>Maa v. </a:t>
                      </a:r>
                      <a:r>
                        <a:rPr lang="en-US" sz="1600" b="0" i="0" u="none" strike="noStrike" dirty="0" err="1">
                          <a:solidFill>
                            <a:srgbClr val="000000"/>
                          </a:solidFill>
                          <a:effectLst/>
                          <a:latin typeface="+mn-lt"/>
                        </a:rPr>
                        <a:t>Ostroff</a:t>
                      </a:r>
                      <a:endParaRPr lang="en-US" sz="1600" b="0" i="0" u="none" strike="noStrike" dirty="0">
                        <a:solidFill>
                          <a:srgbClr val="000000"/>
                        </a:solidFill>
                        <a:effectLst/>
                        <a:latin typeface="+mn-lt"/>
                      </a:endParaRPr>
                    </a:p>
                  </a:txBody>
                  <a:tcPr marL="0" marR="0" marT="0" marB="0" anchor="b"/>
                </a:tc>
                <a:tc>
                  <a:txBody>
                    <a:bodyPr/>
                    <a:lstStyle/>
                    <a:p>
                      <a:pPr algn="l" fontAlgn="b"/>
                      <a:r>
                        <a:rPr lang="en-US" sz="1200" b="0" i="0" u="none" strike="noStrike">
                          <a:solidFill>
                            <a:srgbClr val="000000"/>
                          </a:solidFill>
                          <a:effectLst/>
                          <a:latin typeface="+mn-lt"/>
                        </a:rPr>
                        <a:t>12/14/2010</a:t>
                      </a:r>
                    </a:p>
                  </a:txBody>
                  <a:tcPr marL="0" marR="0" marT="0" marB="0" anchor="b"/>
                </a:tc>
                <a:tc>
                  <a:txBody>
                    <a:bodyPr/>
                    <a:lstStyle/>
                    <a:p>
                      <a:pPr algn="l" fontAlgn="b"/>
                      <a:r>
                        <a:rPr lang="en-US" sz="1200" b="0" i="0" u="none" strike="noStrike" dirty="0">
                          <a:solidFill>
                            <a:srgbClr val="000000"/>
                          </a:solidFill>
                          <a:effectLst/>
                          <a:latin typeface="+mn-lt"/>
                        </a:rPr>
                        <a:t>1/12/2012</a:t>
                      </a:r>
                    </a:p>
                  </a:txBody>
                  <a:tcPr marL="0" marR="0" marT="0" marB="0" anchor="b"/>
                </a:tc>
                <a:tc>
                  <a:txBody>
                    <a:bodyPr/>
                    <a:lstStyle/>
                    <a:p>
                      <a:pPr algn="l" fontAlgn="b"/>
                      <a:r>
                        <a:rPr lang="en-US" sz="1200" b="0" i="0" u="none" strike="noStrike" dirty="0">
                          <a:solidFill>
                            <a:srgbClr val="000000"/>
                          </a:solidFill>
                          <a:effectLst/>
                          <a:latin typeface="+mn-lt"/>
                        </a:rPr>
                        <a:t>7/31/2015</a:t>
                      </a:r>
                    </a:p>
                  </a:txBody>
                  <a:tcPr marL="0" marR="0" marT="0" marB="0" anchor="b"/>
                </a:tc>
                <a:tc>
                  <a:txBody>
                    <a:bodyPr/>
                    <a:lstStyle/>
                    <a:p>
                      <a:pPr algn="l" fontAlgn="b"/>
                      <a:r>
                        <a:rPr lang="en-US" sz="1400" b="0" i="0" u="none" strike="noStrike" dirty="0">
                          <a:solidFill>
                            <a:srgbClr val="000000"/>
                          </a:solidFill>
                          <a:effectLst/>
                          <a:latin typeface="+mn-lt"/>
                        </a:rPr>
                        <a:t>4 years, 7 months, 13 days. </a:t>
                      </a:r>
                    </a:p>
                  </a:txBody>
                  <a:tcPr marL="0" marR="0" marT="0" marB="0" anchor="b"/>
                </a:tc>
                <a:extLst>
                  <a:ext uri="{0D108BD9-81ED-4DB2-BD59-A6C34878D82A}">
                    <a16:rowId xmlns:a16="http://schemas.microsoft.com/office/drawing/2014/main" val="579926977"/>
                  </a:ext>
                </a:extLst>
              </a:tr>
              <a:tr h="330813">
                <a:tc>
                  <a:txBody>
                    <a:bodyPr/>
                    <a:lstStyle/>
                    <a:p>
                      <a:pPr algn="l" fontAlgn="b"/>
                      <a:r>
                        <a:rPr lang="en-US" sz="1600" b="0" i="0" u="none" strike="noStrike">
                          <a:solidFill>
                            <a:srgbClr val="000000"/>
                          </a:solidFill>
                          <a:effectLst/>
                          <a:latin typeface="+mn-lt"/>
                        </a:rPr>
                        <a:t>Crawford v. Columbus State Community College</a:t>
                      </a:r>
                    </a:p>
                  </a:txBody>
                  <a:tcPr marL="0" marR="0" marT="0" marB="0" anchor="b"/>
                </a:tc>
                <a:tc>
                  <a:txBody>
                    <a:bodyPr/>
                    <a:lstStyle/>
                    <a:p>
                      <a:pPr algn="l" fontAlgn="b"/>
                      <a:r>
                        <a:rPr lang="en-US" sz="1200" b="0" i="0" u="none" strike="noStrike" dirty="0">
                          <a:solidFill>
                            <a:srgbClr val="000000"/>
                          </a:solidFill>
                          <a:effectLst/>
                          <a:latin typeface="+mn-lt"/>
                        </a:rPr>
                        <a:t>8/5/2014</a:t>
                      </a:r>
                    </a:p>
                  </a:txBody>
                  <a:tcPr marL="0" marR="0" marT="0" marB="0" anchor="b"/>
                </a:tc>
                <a:tc>
                  <a:txBody>
                    <a:bodyPr/>
                    <a:lstStyle/>
                    <a:p>
                      <a:pPr algn="l" fontAlgn="b"/>
                      <a:r>
                        <a:rPr lang="en-US" sz="1200" b="0" i="0" u="none" strike="noStrike" dirty="0">
                          <a:solidFill>
                            <a:srgbClr val="000000"/>
                          </a:solidFill>
                          <a:effectLst/>
                          <a:latin typeface="+mn-lt"/>
                        </a:rPr>
                        <a:t>6/22/2015</a:t>
                      </a:r>
                    </a:p>
                  </a:txBody>
                  <a:tcPr marL="0" marR="0" marT="0" marB="0" anchor="b"/>
                </a:tc>
                <a:tc>
                  <a:txBody>
                    <a:bodyPr/>
                    <a:lstStyle/>
                    <a:p>
                      <a:pPr algn="l" fontAlgn="b"/>
                      <a:r>
                        <a:rPr lang="en-US" sz="1200" b="0" i="0" u="none" strike="noStrike" dirty="0">
                          <a:solidFill>
                            <a:srgbClr val="000000"/>
                          </a:solidFill>
                          <a:effectLst/>
                          <a:latin typeface="+mn-lt"/>
                        </a:rPr>
                        <a:t>4/26/2018</a:t>
                      </a:r>
                    </a:p>
                  </a:txBody>
                  <a:tcPr marL="0" marR="0" marT="0" marB="0" anchor="b"/>
                </a:tc>
                <a:tc>
                  <a:txBody>
                    <a:bodyPr/>
                    <a:lstStyle/>
                    <a:p>
                      <a:pPr algn="l" fontAlgn="b"/>
                      <a:r>
                        <a:rPr lang="en-US" sz="1400" b="0" i="0" u="none" strike="noStrike" dirty="0">
                          <a:solidFill>
                            <a:srgbClr val="000000"/>
                          </a:solidFill>
                          <a:effectLst/>
                          <a:latin typeface="+mn-lt"/>
                        </a:rPr>
                        <a:t>3 years, 8 months, 4 days. </a:t>
                      </a:r>
                    </a:p>
                  </a:txBody>
                  <a:tcPr marL="0" marR="0" marT="0" marB="0" anchor="b"/>
                </a:tc>
                <a:extLst>
                  <a:ext uri="{0D108BD9-81ED-4DB2-BD59-A6C34878D82A}">
                    <a16:rowId xmlns:a16="http://schemas.microsoft.com/office/drawing/2014/main" val="1302903883"/>
                  </a:ext>
                </a:extLst>
              </a:tr>
              <a:tr h="330813">
                <a:tc>
                  <a:txBody>
                    <a:bodyPr/>
                    <a:lstStyle/>
                    <a:p>
                      <a:pPr algn="l" fontAlgn="b"/>
                      <a:r>
                        <a:rPr lang="en-US" sz="1600" b="0" i="0" u="none" strike="noStrike" dirty="0">
                          <a:solidFill>
                            <a:srgbClr val="000000"/>
                          </a:solidFill>
                          <a:effectLst/>
                          <a:latin typeface="+mn-lt"/>
                        </a:rPr>
                        <a:t>Rose v. Haney</a:t>
                      </a:r>
                    </a:p>
                  </a:txBody>
                  <a:tcPr marL="0" marR="0" marT="0" marB="0" anchor="b"/>
                </a:tc>
                <a:tc>
                  <a:txBody>
                    <a:bodyPr/>
                    <a:lstStyle/>
                    <a:p>
                      <a:pPr algn="l" fontAlgn="b"/>
                      <a:r>
                        <a:rPr lang="en-US" sz="1200" b="0" i="0" u="none" strike="noStrike">
                          <a:solidFill>
                            <a:srgbClr val="000000"/>
                          </a:solidFill>
                          <a:effectLst/>
                          <a:latin typeface="+mn-lt"/>
                        </a:rPr>
                        <a:t>12/15/2015</a:t>
                      </a:r>
                    </a:p>
                  </a:txBody>
                  <a:tcPr marL="0" marR="0" marT="0" marB="0" anchor="b"/>
                </a:tc>
                <a:tc>
                  <a:txBody>
                    <a:bodyPr/>
                    <a:lstStyle/>
                    <a:p>
                      <a:pPr algn="l" fontAlgn="b"/>
                      <a:r>
                        <a:rPr lang="en-US" sz="1200" b="0" i="0" u="none" strike="noStrike" dirty="0">
                          <a:solidFill>
                            <a:srgbClr val="000000"/>
                          </a:solidFill>
                          <a:effectLst/>
                          <a:latin typeface="+mn-lt"/>
                        </a:rPr>
                        <a:t>5/10/2016</a:t>
                      </a:r>
                    </a:p>
                  </a:txBody>
                  <a:tcPr marL="0" marR="0" marT="0" marB="0" anchor="b"/>
                </a:tc>
                <a:tc>
                  <a:txBody>
                    <a:bodyPr/>
                    <a:lstStyle/>
                    <a:p>
                      <a:pPr algn="l" fontAlgn="b"/>
                      <a:r>
                        <a:rPr lang="en-US" sz="1200" b="0" i="0" u="none" strike="noStrike" dirty="0">
                          <a:solidFill>
                            <a:srgbClr val="000000"/>
                          </a:solidFill>
                          <a:effectLst/>
                          <a:latin typeface="+mn-lt"/>
                        </a:rPr>
                        <a:t>8/15/2017</a:t>
                      </a:r>
                    </a:p>
                  </a:txBody>
                  <a:tcPr marL="0" marR="0" marT="0" marB="0" anchor="b"/>
                </a:tc>
                <a:tc>
                  <a:txBody>
                    <a:bodyPr/>
                    <a:lstStyle/>
                    <a:p>
                      <a:pPr algn="l" fontAlgn="b"/>
                      <a:r>
                        <a:rPr lang="en-US" sz="1400" b="0" i="0" u="none" strike="noStrike" dirty="0">
                          <a:solidFill>
                            <a:srgbClr val="000000"/>
                          </a:solidFill>
                          <a:effectLst/>
                          <a:latin typeface="+mn-lt"/>
                        </a:rPr>
                        <a:t>1 years, 8 months, 14 days. </a:t>
                      </a:r>
                    </a:p>
                  </a:txBody>
                  <a:tcPr marL="0" marR="0" marT="0" marB="0" anchor="b"/>
                </a:tc>
                <a:extLst>
                  <a:ext uri="{0D108BD9-81ED-4DB2-BD59-A6C34878D82A}">
                    <a16:rowId xmlns:a16="http://schemas.microsoft.com/office/drawing/2014/main" val="1410005303"/>
                  </a:ext>
                </a:extLst>
              </a:tr>
              <a:tr h="330813">
                <a:tc>
                  <a:txBody>
                    <a:bodyPr/>
                    <a:lstStyle/>
                    <a:p>
                      <a:pPr algn="l" fontAlgn="b"/>
                      <a:r>
                        <a:rPr lang="en-US" sz="1600" b="0" i="0" u="none" strike="noStrike" dirty="0">
                          <a:solidFill>
                            <a:srgbClr val="000000"/>
                          </a:solidFill>
                          <a:effectLst/>
                          <a:latin typeface="+mn-lt"/>
                        </a:rPr>
                        <a:t>Rodriguez v. Serna</a:t>
                      </a:r>
                    </a:p>
                  </a:txBody>
                  <a:tcPr marL="0" marR="0" marT="0" marB="0" anchor="b"/>
                </a:tc>
                <a:tc>
                  <a:txBody>
                    <a:bodyPr/>
                    <a:lstStyle/>
                    <a:p>
                      <a:pPr algn="l" fontAlgn="b"/>
                      <a:r>
                        <a:rPr lang="en-US" sz="1200" b="0" i="0" u="none" strike="noStrike">
                          <a:solidFill>
                            <a:srgbClr val="000000"/>
                          </a:solidFill>
                          <a:effectLst/>
                          <a:latin typeface="+mn-lt"/>
                        </a:rPr>
                        <a:t>4/2/2014</a:t>
                      </a:r>
                    </a:p>
                  </a:txBody>
                  <a:tcPr marL="0" marR="0" marT="0" marB="0" anchor="b"/>
                </a:tc>
                <a:tc>
                  <a:txBody>
                    <a:bodyPr/>
                    <a:lstStyle/>
                    <a:p>
                      <a:pPr algn="l" fontAlgn="b"/>
                      <a:r>
                        <a:rPr lang="en-US" sz="1200" b="0" i="0" u="none" strike="noStrike">
                          <a:solidFill>
                            <a:srgbClr val="000000"/>
                          </a:solidFill>
                          <a:effectLst/>
                          <a:latin typeface="+mn-lt"/>
                        </a:rPr>
                        <a:t>11/17/2017</a:t>
                      </a:r>
                    </a:p>
                  </a:txBody>
                  <a:tcPr marL="0" marR="0" marT="0" marB="0" anchor="b"/>
                </a:tc>
                <a:tc>
                  <a:txBody>
                    <a:bodyPr/>
                    <a:lstStyle/>
                    <a:p>
                      <a:pPr algn="l" fontAlgn="b"/>
                      <a:r>
                        <a:rPr lang="en-US" sz="1200" b="0" i="0" u="none" strike="noStrike" dirty="0">
                          <a:solidFill>
                            <a:srgbClr val="000000"/>
                          </a:solidFill>
                          <a:effectLst/>
                          <a:latin typeface="+mn-lt"/>
                        </a:rPr>
                        <a:t>1/14/2020</a:t>
                      </a:r>
                    </a:p>
                  </a:txBody>
                  <a:tcPr marL="0" marR="0" marT="0" marB="0" anchor="b"/>
                </a:tc>
                <a:tc>
                  <a:txBody>
                    <a:bodyPr/>
                    <a:lstStyle/>
                    <a:p>
                      <a:pPr algn="l" fontAlgn="b"/>
                      <a:r>
                        <a:rPr lang="en-US" sz="1400" b="0" i="0" u="none" strike="noStrike" dirty="0">
                          <a:solidFill>
                            <a:srgbClr val="000000"/>
                          </a:solidFill>
                          <a:effectLst/>
                          <a:latin typeface="+mn-lt"/>
                        </a:rPr>
                        <a:t>5 years, 9 months, 1 days. </a:t>
                      </a:r>
                    </a:p>
                  </a:txBody>
                  <a:tcPr marL="0" marR="0" marT="0" marB="0" anchor="b"/>
                </a:tc>
                <a:extLst>
                  <a:ext uri="{0D108BD9-81ED-4DB2-BD59-A6C34878D82A}">
                    <a16:rowId xmlns:a16="http://schemas.microsoft.com/office/drawing/2014/main" val="1931936500"/>
                  </a:ext>
                </a:extLst>
              </a:tr>
              <a:tr h="330813">
                <a:tc>
                  <a:txBody>
                    <a:bodyPr/>
                    <a:lstStyle/>
                    <a:p>
                      <a:pPr algn="l" fontAlgn="b"/>
                      <a:r>
                        <a:rPr lang="en-US" sz="1600" b="0" i="0" u="none" strike="noStrike" dirty="0">
                          <a:solidFill>
                            <a:srgbClr val="000000"/>
                          </a:solidFill>
                          <a:effectLst/>
                          <a:latin typeface="+mn-lt"/>
                        </a:rPr>
                        <a:t>Coleman v. Great Bay CC</a:t>
                      </a:r>
                    </a:p>
                  </a:txBody>
                  <a:tcPr marL="0" marR="0" marT="0" marB="0" anchor="b"/>
                </a:tc>
                <a:tc>
                  <a:txBody>
                    <a:bodyPr/>
                    <a:lstStyle/>
                    <a:p>
                      <a:pPr algn="l" fontAlgn="b"/>
                      <a:r>
                        <a:rPr lang="en-US" sz="1200" b="0" i="0" u="none" strike="noStrike" dirty="0">
                          <a:solidFill>
                            <a:srgbClr val="000000"/>
                          </a:solidFill>
                          <a:effectLst/>
                          <a:latin typeface="+mn-lt"/>
                        </a:rPr>
                        <a:t>9/10/2008</a:t>
                      </a:r>
                    </a:p>
                  </a:txBody>
                  <a:tcPr marL="0" marR="0" marT="0" marB="0" anchor="b"/>
                </a:tc>
                <a:tc>
                  <a:txBody>
                    <a:bodyPr/>
                    <a:lstStyle/>
                    <a:p>
                      <a:pPr algn="l" fontAlgn="b"/>
                      <a:r>
                        <a:rPr lang="en-US" sz="1200" b="0" i="0" u="none" strike="noStrike">
                          <a:solidFill>
                            <a:srgbClr val="000000"/>
                          </a:solidFill>
                          <a:effectLst/>
                          <a:latin typeface="+mn-lt"/>
                        </a:rPr>
                        <a:t>5/7/2009</a:t>
                      </a:r>
                    </a:p>
                  </a:txBody>
                  <a:tcPr marL="0" marR="0" marT="0" marB="0" anchor="b"/>
                </a:tc>
                <a:tc>
                  <a:txBody>
                    <a:bodyPr/>
                    <a:lstStyle/>
                    <a:p>
                      <a:pPr algn="l" fontAlgn="b"/>
                      <a:r>
                        <a:rPr lang="en-US" sz="1200" b="0" i="0" u="none" strike="noStrike" dirty="0">
                          <a:solidFill>
                            <a:srgbClr val="000000"/>
                          </a:solidFill>
                          <a:effectLst/>
                          <a:latin typeface="+mn-lt"/>
                        </a:rPr>
                        <a:t>10/30/2009</a:t>
                      </a:r>
                    </a:p>
                  </a:txBody>
                  <a:tcPr marL="0" marR="0" marT="0" marB="0" anchor="b"/>
                </a:tc>
                <a:tc>
                  <a:txBody>
                    <a:bodyPr/>
                    <a:lstStyle/>
                    <a:p>
                      <a:pPr algn="l" fontAlgn="b"/>
                      <a:r>
                        <a:rPr lang="en-US" sz="1400" b="0" i="0" u="none" strike="noStrike" dirty="0">
                          <a:solidFill>
                            <a:srgbClr val="000000"/>
                          </a:solidFill>
                          <a:effectLst/>
                          <a:latin typeface="+mn-lt"/>
                        </a:rPr>
                        <a:t>1 years, 1 months, 9 days. </a:t>
                      </a:r>
                    </a:p>
                  </a:txBody>
                  <a:tcPr marL="0" marR="0" marT="0" marB="0" anchor="b"/>
                </a:tc>
                <a:extLst>
                  <a:ext uri="{0D108BD9-81ED-4DB2-BD59-A6C34878D82A}">
                    <a16:rowId xmlns:a16="http://schemas.microsoft.com/office/drawing/2014/main" val="972900242"/>
                  </a:ext>
                </a:extLst>
              </a:tr>
              <a:tr h="330813">
                <a:tc>
                  <a:txBody>
                    <a:bodyPr/>
                    <a:lstStyle/>
                    <a:p>
                      <a:pPr algn="l" fontAlgn="b"/>
                      <a:r>
                        <a:rPr lang="en-US" sz="1600" b="0" i="0" u="none" strike="noStrike">
                          <a:solidFill>
                            <a:srgbClr val="000000"/>
                          </a:solidFill>
                          <a:effectLst/>
                          <a:latin typeface="+mn-lt"/>
                        </a:rPr>
                        <a:t>Bhattacharya v. Rockland Community College</a:t>
                      </a:r>
                    </a:p>
                  </a:txBody>
                  <a:tcPr marL="0" marR="0" marT="0" marB="0" anchor="b"/>
                </a:tc>
                <a:tc>
                  <a:txBody>
                    <a:bodyPr/>
                    <a:lstStyle/>
                    <a:p>
                      <a:pPr algn="l" fontAlgn="b"/>
                      <a:r>
                        <a:rPr lang="en-US" sz="1200" b="0" i="0" u="none" strike="noStrike">
                          <a:solidFill>
                            <a:srgbClr val="000000"/>
                          </a:solidFill>
                          <a:effectLst/>
                          <a:latin typeface="+mn-lt"/>
                        </a:rPr>
                        <a:t>8/27/2015</a:t>
                      </a:r>
                    </a:p>
                  </a:txBody>
                  <a:tcPr marL="0" marR="0" marT="0" marB="0" anchor="b"/>
                </a:tc>
                <a:tc>
                  <a:txBody>
                    <a:bodyPr/>
                    <a:lstStyle/>
                    <a:p>
                      <a:pPr algn="l" fontAlgn="b"/>
                      <a:r>
                        <a:rPr lang="en-US" sz="1200" b="0" i="0" u="none" strike="noStrike">
                          <a:solidFill>
                            <a:srgbClr val="000000"/>
                          </a:solidFill>
                          <a:effectLst/>
                          <a:latin typeface="+mn-lt"/>
                        </a:rPr>
                        <a:t>4/13/2016</a:t>
                      </a:r>
                    </a:p>
                  </a:txBody>
                  <a:tcPr marL="0" marR="0" marT="0" marB="0" anchor="b"/>
                </a:tc>
                <a:tc>
                  <a:txBody>
                    <a:bodyPr/>
                    <a:lstStyle/>
                    <a:p>
                      <a:pPr algn="l" fontAlgn="b"/>
                      <a:r>
                        <a:rPr lang="en-US" sz="1200" b="0" i="0" u="none" strike="noStrike" dirty="0">
                          <a:solidFill>
                            <a:srgbClr val="000000"/>
                          </a:solidFill>
                          <a:effectLst/>
                          <a:latin typeface="+mn-lt"/>
                        </a:rPr>
                        <a:t>7/5/2018</a:t>
                      </a:r>
                    </a:p>
                  </a:txBody>
                  <a:tcPr marL="0" marR="0" marT="0" marB="0" anchor="b"/>
                </a:tc>
                <a:tc>
                  <a:txBody>
                    <a:bodyPr/>
                    <a:lstStyle/>
                    <a:p>
                      <a:pPr algn="l" fontAlgn="b"/>
                      <a:r>
                        <a:rPr lang="en-US" sz="1400" b="0" i="0" u="none" strike="noStrike" dirty="0">
                          <a:solidFill>
                            <a:srgbClr val="000000"/>
                          </a:solidFill>
                          <a:effectLst/>
                          <a:latin typeface="+mn-lt"/>
                        </a:rPr>
                        <a:t>2 years, 10 months, 26 days. </a:t>
                      </a:r>
                    </a:p>
                  </a:txBody>
                  <a:tcPr marL="0" marR="0" marT="0" marB="0" anchor="b"/>
                </a:tc>
                <a:extLst>
                  <a:ext uri="{0D108BD9-81ED-4DB2-BD59-A6C34878D82A}">
                    <a16:rowId xmlns:a16="http://schemas.microsoft.com/office/drawing/2014/main" val="926580734"/>
                  </a:ext>
                </a:extLst>
              </a:tr>
              <a:tr h="330813">
                <a:tc>
                  <a:txBody>
                    <a:bodyPr/>
                    <a:lstStyle/>
                    <a:p>
                      <a:pPr algn="l" fontAlgn="b"/>
                      <a:r>
                        <a:rPr lang="en-US" sz="1600" b="0" i="0" u="none" strike="noStrike">
                          <a:solidFill>
                            <a:srgbClr val="000000"/>
                          </a:solidFill>
                          <a:effectLst/>
                          <a:latin typeface="+mn-lt"/>
                        </a:rPr>
                        <a:t>Manigaulte v. CW Post of Long Island University</a:t>
                      </a:r>
                    </a:p>
                  </a:txBody>
                  <a:tcPr marL="0" marR="0" marT="0" marB="0" anchor="b"/>
                </a:tc>
                <a:tc>
                  <a:txBody>
                    <a:bodyPr/>
                    <a:lstStyle/>
                    <a:p>
                      <a:pPr algn="l" fontAlgn="b"/>
                      <a:r>
                        <a:rPr lang="en-US" sz="1200" b="0" i="0" u="none" strike="noStrike">
                          <a:solidFill>
                            <a:srgbClr val="000000"/>
                          </a:solidFill>
                          <a:effectLst/>
                          <a:latin typeface="+mn-lt"/>
                        </a:rPr>
                        <a:t>11/2/2006</a:t>
                      </a:r>
                    </a:p>
                  </a:txBody>
                  <a:tcPr marL="0" marR="0" marT="0" marB="0" anchor="b"/>
                </a:tc>
                <a:tc>
                  <a:txBody>
                    <a:bodyPr/>
                    <a:lstStyle/>
                    <a:p>
                      <a:pPr algn="l" fontAlgn="b"/>
                      <a:r>
                        <a:rPr lang="en-US" sz="1200" b="0" i="0" u="none" strike="noStrike">
                          <a:solidFill>
                            <a:srgbClr val="000000"/>
                          </a:solidFill>
                          <a:effectLst/>
                          <a:latin typeface="+mn-lt"/>
                        </a:rPr>
                        <a:t>5/7/2008</a:t>
                      </a:r>
                    </a:p>
                  </a:txBody>
                  <a:tcPr marL="0" marR="0" marT="0" marB="0" anchor="b"/>
                </a:tc>
                <a:tc>
                  <a:txBody>
                    <a:bodyPr/>
                    <a:lstStyle/>
                    <a:p>
                      <a:pPr algn="l" fontAlgn="b"/>
                      <a:r>
                        <a:rPr lang="en-US" sz="1200" b="0" i="0" u="none" strike="noStrike" dirty="0">
                          <a:solidFill>
                            <a:srgbClr val="000000"/>
                          </a:solidFill>
                          <a:effectLst/>
                          <a:latin typeface="+mn-lt"/>
                        </a:rPr>
                        <a:t>9/15/2014</a:t>
                      </a:r>
                    </a:p>
                  </a:txBody>
                  <a:tcPr marL="0" marR="0" marT="0" marB="0" anchor="b"/>
                </a:tc>
                <a:tc>
                  <a:txBody>
                    <a:bodyPr/>
                    <a:lstStyle/>
                    <a:p>
                      <a:pPr algn="l" fontAlgn="b"/>
                      <a:r>
                        <a:rPr lang="en-US" sz="1400" b="0" i="0" u="none" strike="noStrike" dirty="0">
                          <a:solidFill>
                            <a:srgbClr val="000000"/>
                          </a:solidFill>
                          <a:effectLst/>
                          <a:latin typeface="+mn-lt"/>
                        </a:rPr>
                        <a:t>7 years, 10 months, 1 days. </a:t>
                      </a:r>
                    </a:p>
                  </a:txBody>
                  <a:tcPr marL="0" marR="0" marT="0" marB="0" anchor="b"/>
                </a:tc>
                <a:extLst>
                  <a:ext uri="{0D108BD9-81ED-4DB2-BD59-A6C34878D82A}">
                    <a16:rowId xmlns:a16="http://schemas.microsoft.com/office/drawing/2014/main" val="2483318798"/>
                  </a:ext>
                </a:extLst>
              </a:tr>
              <a:tr h="330813">
                <a:tc>
                  <a:txBody>
                    <a:bodyPr/>
                    <a:lstStyle/>
                    <a:p>
                      <a:pPr algn="l" fontAlgn="b"/>
                      <a:r>
                        <a:rPr lang="en-US" sz="1600" b="0" i="0" u="none" strike="noStrike" dirty="0" err="1">
                          <a:solidFill>
                            <a:srgbClr val="000000"/>
                          </a:solidFill>
                          <a:effectLst/>
                          <a:latin typeface="+mn-lt"/>
                        </a:rPr>
                        <a:t>Zelnik</a:t>
                      </a:r>
                      <a:r>
                        <a:rPr lang="en-US" sz="1600" b="0" i="0" u="none" strike="noStrike" dirty="0">
                          <a:solidFill>
                            <a:srgbClr val="000000"/>
                          </a:solidFill>
                          <a:effectLst/>
                          <a:latin typeface="+mn-lt"/>
                        </a:rPr>
                        <a:t> v. Fashion Institute of Technology</a:t>
                      </a:r>
                    </a:p>
                  </a:txBody>
                  <a:tcPr marL="0" marR="0" marT="0" marB="0" anchor="b"/>
                </a:tc>
                <a:tc>
                  <a:txBody>
                    <a:bodyPr/>
                    <a:lstStyle/>
                    <a:p>
                      <a:pPr algn="l" fontAlgn="b"/>
                      <a:r>
                        <a:rPr lang="en-US" sz="1200" b="0" i="0" u="none" strike="noStrike" dirty="0">
                          <a:solidFill>
                            <a:srgbClr val="000000"/>
                          </a:solidFill>
                          <a:effectLst/>
                          <a:latin typeface="+mn-lt"/>
                        </a:rPr>
                        <a:t>1/4/2002</a:t>
                      </a:r>
                    </a:p>
                  </a:txBody>
                  <a:tcPr marL="0" marR="0" marT="0" marB="0" anchor="b"/>
                </a:tc>
                <a:tc>
                  <a:txBody>
                    <a:bodyPr/>
                    <a:lstStyle/>
                    <a:p>
                      <a:pPr algn="l" fontAlgn="b"/>
                      <a:r>
                        <a:rPr lang="en-US" sz="1200" b="0" i="0" u="none" strike="noStrike" dirty="0">
                          <a:solidFill>
                            <a:srgbClr val="000000"/>
                          </a:solidFill>
                          <a:effectLst/>
                          <a:latin typeface="+mn-lt"/>
                        </a:rPr>
                        <a:t>10/16/2003</a:t>
                      </a:r>
                    </a:p>
                  </a:txBody>
                  <a:tcPr marL="0" marR="0" marT="0" marB="0" anchor="b"/>
                </a:tc>
                <a:tc>
                  <a:txBody>
                    <a:bodyPr/>
                    <a:lstStyle/>
                    <a:p>
                      <a:pPr algn="l" fontAlgn="b"/>
                      <a:r>
                        <a:rPr lang="en-US" sz="1200" b="0" i="0" u="none" strike="noStrike" dirty="0">
                          <a:solidFill>
                            <a:srgbClr val="000000"/>
                          </a:solidFill>
                          <a:effectLst/>
                          <a:latin typeface="+mn-lt"/>
                        </a:rPr>
                        <a:t>12/19/2006</a:t>
                      </a:r>
                    </a:p>
                  </a:txBody>
                  <a:tcPr marL="0" marR="0" marT="0" marB="0" anchor="b"/>
                </a:tc>
                <a:tc>
                  <a:txBody>
                    <a:bodyPr/>
                    <a:lstStyle/>
                    <a:p>
                      <a:pPr algn="l" fontAlgn="b"/>
                      <a:r>
                        <a:rPr lang="en-US" sz="1400" b="0" i="0" u="none" strike="noStrike" dirty="0">
                          <a:solidFill>
                            <a:srgbClr val="000000"/>
                          </a:solidFill>
                          <a:effectLst/>
                          <a:latin typeface="+mn-lt"/>
                        </a:rPr>
                        <a:t>4 years, 11 months, 3 days. </a:t>
                      </a:r>
                    </a:p>
                  </a:txBody>
                  <a:tcPr marL="0" marR="0" marT="0" marB="0" anchor="b"/>
                </a:tc>
                <a:extLst>
                  <a:ext uri="{0D108BD9-81ED-4DB2-BD59-A6C34878D82A}">
                    <a16:rowId xmlns:a16="http://schemas.microsoft.com/office/drawing/2014/main" val="1806504593"/>
                  </a:ext>
                </a:extLst>
              </a:tr>
            </a:tbl>
          </a:graphicData>
        </a:graphic>
      </p:graphicFrame>
      <p:sp>
        <p:nvSpPr>
          <p:cNvPr id="3" name="TextBox 2">
            <a:extLst>
              <a:ext uri="{FF2B5EF4-FFF2-40B4-BE49-F238E27FC236}">
                <a16:creationId xmlns:a16="http://schemas.microsoft.com/office/drawing/2014/main" id="{985E37D5-9951-4594-BECE-CF0E776FE75C}"/>
              </a:ext>
            </a:extLst>
          </p:cNvPr>
          <p:cNvSpPr txBox="1"/>
          <p:nvPr/>
        </p:nvSpPr>
        <p:spPr>
          <a:xfrm>
            <a:off x="3925277" y="5804033"/>
            <a:ext cx="4341445" cy="646331"/>
          </a:xfrm>
          <a:prstGeom prst="rect">
            <a:avLst/>
          </a:prstGeom>
          <a:solidFill>
            <a:schemeClr val="accent2">
              <a:lumMod val="75000"/>
            </a:schemeClr>
          </a:solidFill>
        </p:spPr>
        <p:txBody>
          <a:bodyPr wrap="none" rtlCol="0">
            <a:spAutoFit/>
          </a:bodyPr>
          <a:lstStyle/>
          <a:p>
            <a:pPr algn="r"/>
            <a:r>
              <a:rPr lang="en-US" dirty="0">
                <a:solidFill>
                  <a:schemeClr val="bg1"/>
                </a:solidFill>
              </a:rPr>
              <a:t>Median Time to Settlement: 1360 Days</a:t>
            </a:r>
          </a:p>
          <a:p>
            <a:pPr algn="r"/>
            <a:r>
              <a:rPr lang="en-US" dirty="0">
                <a:solidFill>
                  <a:schemeClr val="bg1"/>
                </a:solidFill>
              </a:rPr>
              <a:t>Average Time to Settlement: 1437 Days</a:t>
            </a:r>
          </a:p>
        </p:txBody>
      </p:sp>
    </p:spTree>
    <p:extLst>
      <p:ext uri="{BB962C8B-B14F-4D97-AF65-F5344CB8AC3E}">
        <p14:creationId xmlns:p14="http://schemas.microsoft.com/office/powerpoint/2010/main" val="2802636936"/>
      </p:ext>
    </p:extLst>
  </p:cSld>
  <p:clrMapOvr>
    <a:masterClrMapping/>
  </p:clrMapOvr>
</p:sld>
</file>

<file path=ppt/theme/theme1.xml><?xml version="1.0" encoding="utf-8"?>
<a:theme xmlns:a="http://schemas.openxmlformats.org/drawingml/2006/main" name="Atlas">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5075</TotalTime>
  <Words>3229</Words>
  <Application>Microsoft Office PowerPoint</Application>
  <PresentationFormat>Widescreen</PresentationFormat>
  <Paragraphs>219</Paragraphs>
  <Slides>16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Rockwell</vt:lpstr>
      <vt:lpstr>Times New Roman</vt:lpstr>
      <vt:lpstr>Wingdings</vt:lpstr>
      <vt:lpstr>Atlas</vt:lpstr>
      <vt:lpstr>Post-Secondary Faculty Free Speech Cases Since Garcetti</vt:lpstr>
      <vt:lpstr>Garcetti v. Ceballos</vt:lpstr>
      <vt:lpstr>Legacy of Garcetti v. Ceballos </vt:lpstr>
      <vt:lpstr>Categorical Exclusions</vt:lpstr>
      <vt:lpstr>Employee Speech Inquiry</vt:lpstr>
      <vt:lpstr>Protected vs. Unprotected Speech</vt:lpstr>
      <vt:lpstr>Selected Themes in Faculty Speech Cases</vt:lpstr>
      <vt:lpstr>Teaching-Related Speech</vt:lpstr>
      <vt:lpstr>Criticizing  Administrators</vt:lpstr>
      <vt:lpstr>Faculty Service</vt:lpstr>
      <vt:lpstr>Cases Involving Adjunct Faculty</vt:lpstr>
      <vt:lpstr>Implications and Recommendations Attorneys</vt:lpstr>
      <vt:lpstr>Implications and Recommendations Academics</vt:lpstr>
      <vt:lpstr>Implications and Recommendations Administrators</vt:lpstr>
      <vt:lpstr>Questions?</vt:lpstr>
      <vt:lpstr>A Sampling of Adjunct Free Speech Cases’ Time to Settlements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Nora Devlin</dc:creator>
  <cp:lastModifiedBy>Nora Devlin</cp:lastModifiedBy>
  <cp:revision>81</cp:revision>
  <dcterms:created xsi:type="dcterms:W3CDTF">2020-03-11T19:00:47Z</dcterms:created>
  <dcterms:modified xsi:type="dcterms:W3CDTF">2020-10-15T21:47:49Z</dcterms:modified>
</cp:coreProperties>
</file>