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61" r:id="rId3"/>
    <p:sldId id="285" r:id="rId4"/>
    <p:sldId id="265" r:id="rId5"/>
    <p:sldId id="281" r:id="rId6"/>
    <p:sldId id="279" r:id="rId7"/>
    <p:sldId id="288" r:id="rId8"/>
    <p:sldId id="275" r:id="rId9"/>
    <p:sldId id="273" r:id="rId10"/>
    <p:sldId id="269" r:id="rId11"/>
    <p:sldId id="276" r:id="rId12"/>
    <p:sldId id="263" r:id="rId13"/>
    <p:sldId id="271" r:id="rId14"/>
    <p:sldId id="277" r:id="rId15"/>
    <p:sldId id="274" r:id="rId16"/>
    <p:sldId id="259" r:id="rId17"/>
    <p:sldId id="287" r:id="rId18"/>
    <p:sldId id="286" r:id="rId19"/>
    <p:sldId id="278" r:id="rId20"/>
    <p:sldId id="282" r:id="rId21"/>
    <p:sldId id="289" r:id="rId22"/>
    <p:sldId id="283" r:id="rId23"/>
    <p:sldId id="257" r:id="rId24"/>
    <p:sldId id="280"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a Devlin" initials="ND" lastIdx="25" clrIdx="0">
    <p:extLst>
      <p:ext uri="{19B8F6BF-5375-455C-9EA6-DF929625EA0E}">
        <p15:presenceInfo xmlns:p15="http://schemas.microsoft.com/office/powerpoint/2012/main" userId="Nora Devl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061" autoAdjust="0"/>
  </p:normalViewPr>
  <p:slideViewPr>
    <p:cSldViewPr snapToGrid="0">
      <p:cViewPr varScale="1">
        <p:scale>
          <a:sx n="68" d="100"/>
          <a:sy n="68" d="100"/>
        </p:scale>
        <p:origin x="1190" y="58"/>
      </p:cViewPr>
      <p:guideLst/>
    </p:cSldViewPr>
  </p:slideViewPr>
  <p:notesTextViewPr>
    <p:cViewPr>
      <p:scale>
        <a:sx n="100" d="100"/>
        <a:sy n="100" d="100"/>
      </p:scale>
      <p:origin x="0" y="0"/>
    </p:cViewPr>
  </p:notesTextViewPr>
  <p:notesViewPr>
    <p:cSldViewPr snapToGrid="0">
      <p:cViewPr varScale="1">
        <p:scale>
          <a:sx n="62" d="100"/>
          <a:sy n="62" d="100"/>
        </p:scale>
        <p:origin x="3125"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G:\My%20Drive\Classes\PhD\Comm%20Quant\Assignments\Copy%20of%20Untitled%20spreadsheet.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E:\Fall%202018%20Data\Three%20way%20Gender%20Pct%20Fem%20Mean%20Salary%20for%20assistant%20prof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oleObject" Target="file:///E:\Fall%202018%20Data\Three%20way%20Gender%20Pct%20Fem%20Mean%20Salary%20for%20assistant%20profs.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6.xml.rels><?xml version="1.0" encoding="UTF-8" standalone="yes"?>
<Relationships xmlns="http://schemas.openxmlformats.org/package/2006/relationships"><Relationship Id="rId3" Type="http://schemas.openxmlformats.org/officeDocument/2006/relationships/oleObject" Target="file:///E:\Fall%202018%20Data\Multivariate%2012-1-18.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E:\Fall%202018%20Data\Multivariate%2012-1-18.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E:\Fall%202018%20Data\Multivariate%2012-1-18.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E:\Fall%202018%20Data\Three%20way%20Gender%20Pct%20Fem%20Mean%20Salary%20for%20assistant%20profs.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E:\Fall%202018%20Data\Three%20way%20Gender%20Pct%20Fem%20Mean%20Salary%20for%20assistant%20profs.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0"/>
          <a:lstStyle/>
          <a:p>
            <a:pPr>
              <a:defRPr sz="2000" b="0" i="0" u="none" strike="noStrike" kern="1200" spc="0" baseline="0">
                <a:solidFill>
                  <a:schemeClr val="tx1">
                    <a:lumMod val="65000"/>
                    <a:lumOff val="35000"/>
                  </a:schemeClr>
                </a:solidFill>
                <a:latin typeface="+mn-lt"/>
                <a:ea typeface="+mn-ea"/>
                <a:cs typeface="+mn-cs"/>
              </a:defRPr>
            </a:pPr>
            <a:r>
              <a:rPr lang="en-US" sz="2400" dirty="0"/>
              <a:t>Percent of 2016 </a:t>
            </a:r>
          </a:p>
          <a:p>
            <a:pPr>
              <a:defRPr sz="2000"/>
            </a:pPr>
            <a:r>
              <a:rPr lang="en-US" sz="2400" dirty="0"/>
              <a:t>Full-Time</a:t>
            </a:r>
            <a:r>
              <a:rPr lang="en-US" sz="2400" baseline="0" dirty="0"/>
              <a:t> Female Faculty in Analytic Sample</a:t>
            </a:r>
            <a:endParaRPr lang="en-US" sz="2400" dirty="0"/>
          </a:p>
        </c:rich>
      </c:tx>
      <c:layout>
        <c:manualLayout>
          <c:xMode val="edge"/>
          <c:yMode val="edge"/>
          <c:x val="9.5847410099378597E-2"/>
          <c:y val="0.74246973332131205"/>
        </c:manualLayout>
      </c:layout>
      <c:overlay val="0"/>
      <c:spPr>
        <a:noFill/>
        <a:ln>
          <a:noFill/>
        </a:ln>
        <a:effectLst/>
      </c:spPr>
      <c:txPr>
        <a:bodyPr rot="0" spcFirstLastPara="1" vertOverflow="ellipsis" vert="horz" wrap="square" anchor="b" anchorCtr="0"/>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717612221549226"/>
          <c:y val="3.5330384923588955E-2"/>
          <c:w val="0.62564797989994836"/>
          <c:h val="0.74174366813980774"/>
        </c:manualLayout>
      </c:layout>
      <c:pieChart>
        <c:varyColors val="1"/>
        <c:ser>
          <c:idx val="0"/>
          <c:order val="0"/>
          <c:tx>
            <c:strRef>
              <c:f>Sheet1!$B$1</c:f>
              <c:strCache>
                <c:ptCount val="1"/>
                <c:pt idx="0">
                  <c:v>N</c:v>
                </c:pt>
              </c:strCache>
            </c:strRef>
          </c:tx>
          <c:spPr>
            <a:ln cmpd="thinThick"/>
          </c:spPr>
          <c:dPt>
            <c:idx val="0"/>
            <c:bubble3D val="0"/>
            <c:spPr>
              <a:solidFill>
                <a:srgbClr val="7030A0"/>
              </a:solidFill>
              <a:ln w="19050" cmpd="thinThick">
                <a:solidFill>
                  <a:schemeClr val="lt1"/>
                </a:solidFill>
              </a:ln>
              <a:effectLst/>
            </c:spPr>
            <c:extLst>
              <c:ext xmlns:c16="http://schemas.microsoft.com/office/drawing/2014/chart" uri="{C3380CC4-5D6E-409C-BE32-E72D297353CC}">
                <c16:uniqueId val="{00000001-C762-4C43-8AFC-B78E9C6B9C38}"/>
              </c:ext>
            </c:extLst>
          </c:dPt>
          <c:dPt>
            <c:idx val="1"/>
            <c:bubble3D val="0"/>
            <c:spPr>
              <a:solidFill>
                <a:schemeClr val="accent3"/>
              </a:solidFill>
              <a:ln w="19050" cmpd="thinThick">
                <a:solidFill>
                  <a:schemeClr val="lt1"/>
                </a:solidFill>
              </a:ln>
              <a:effectLst/>
            </c:spPr>
            <c:extLst>
              <c:ext xmlns:c16="http://schemas.microsoft.com/office/drawing/2014/chart" uri="{C3380CC4-5D6E-409C-BE32-E72D297353CC}">
                <c16:uniqueId val="{00000003-C762-4C43-8AFC-B78E9C6B9C38}"/>
              </c:ext>
            </c:extLst>
          </c:dPt>
          <c:dPt>
            <c:idx val="2"/>
            <c:bubble3D val="0"/>
            <c:spPr>
              <a:solidFill>
                <a:schemeClr val="accent3"/>
              </a:solidFill>
              <a:ln w="19050" cmpd="thinThick">
                <a:solidFill>
                  <a:schemeClr val="lt1"/>
                </a:solidFill>
              </a:ln>
              <a:effectLst/>
            </c:spPr>
            <c:extLst>
              <c:ext xmlns:c16="http://schemas.microsoft.com/office/drawing/2014/chart" uri="{C3380CC4-5D6E-409C-BE32-E72D297353CC}">
                <c16:uniqueId val="{00000005-C762-4C43-8AFC-B78E9C6B9C38}"/>
              </c:ext>
            </c:extLst>
          </c:dPt>
          <c:dPt>
            <c:idx val="3"/>
            <c:bubble3D val="0"/>
            <c:spPr>
              <a:solidFill>
                <a:schemeClr val="accent4"/>
              </a:solidFill>
              <a:ln w="19050" cmpd="thinThick">
                <a:solidFill>
                  <a:schemeClr val="lt1"/>
                </a:solidFill>
              </a:ln>
              <a:effectLst/>
            </c:spPr>
            <c:extLst>
              <c:ext xmlns:c16="http://schemas.microsoft.com/office/drawing/2014/chart" uri="{C3380CC4-5D6E-409C-BE32-E72D297353CC}">
                <c16:uniqueId val="{00000007-C762-4C43-8AFC-B78E9C6B9C38}"/>
              </c:ext>
            </c:extLst>
          </c:dPt>
          <c:dLbls>
            <c:dLbl>
              <c:idx val="0"/>
              <c:layout>
                <c:manualLayout>
                  <c:x val="-0.18617612038713832"/>
                  <c:y val="9.1176801881992245E-2"/>
                </c:manualLayout>
              </c:layout>
              <c:tx>
                <c:rich>
                  <a:bodyPr rot="0" spcFirstLastPara="1" vertOverflow="ellipsis" vert="horz" wrap="square" lIns="38100" tIns="19050" rIns="38100" bIns="19050" anchor="ctr" anchorCtr="1">
                    <a:spAutoFit/>
                  </a:bodyPr>
                  <a:lstStyle/>
                  <a:p>
                    <a:pPr>
                      <a:defRPr sz="4000" b="0" i="0" u="none" strike="noStrike" kern="1200" baseline="0">
                        <a:solidFill>
                          <a:schemeClr val="bg1"/>
                        </a:solidFill>
                        <a:latin typeface="+mn-lt"/>
                        <a:ea typeface="+mn-ea"/>
                        <a:cs typeface="+mn-cs"/>
                      </a:defRPr>
                    </a:pPr>
                    <a:r>
                      <a:rPr lang="en-US"/>
                      <a:t>40%</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9200362186066864"/>
                      <c:h val="0.33099422170376225"/>
                    </c:manualLayout>
                  </c15:layout>
                </c:ext>
                <c:ext xmlns:c16="http://schemas.microsoft.com/office/drawing/2014/chart" uri="{C3380CC4-5D6E-409C-BE32-E72D297353CC}">
                  <c16:uniqueId val="{00000001-C762-4C43-8AFC-B78E9C6B9C38}"/>
                </c:ext>
              </c:extLst>
            </c:dLbl>
            <c:dLbl>
              <c:idx val="1"/>
              <c:delete val="1"/>
              <c:extLst>
                <c:ext xmlns:c15="http://schemas.microsoft.com/office/drawing/2012/chart" uri="{CE6537A1-D6FC-4f65-9D91-7224C49458BB}"/>
                <c:ext xmlns:c16="http://schemas.microsoft.com/office/drawing/2014/chart" uri="{C3380CC4-5D6E-409C-BE32-E72D297353CC}">
                  <c16:uniqueId val="{00000003-C762-4C43-8AFC-B78E9C6B9C3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Female</c:v>
                </c:pt>
                <c:pt idx="1">
                  <c:v>Male</c:v>
                </c:pt>
              </c:strCache>
            </c:strRef>
          </c:cat>
          <c:val>
            <c:numRef>
              <c:f>Sheet1!$B$2:$B$5</c:f>
              <c:numCache>
                <c:formatCode>General</c:formatCode>
                <c:ptCount val="4"/>
                <c:pt idx="0">
                  <c:v>810</c:v>
                </c:pt>
                <c:pt idx="1">
                  <c:v>1207</c:v>
                </c:pt>
              </c:numCache>
            </c:numRef>
          </c:val>
          <c:extLst>
            <c:ext xmlns:c16="http://schemas.microsoft.com/office/drawing/2014/chart" uri="{C3380CC4-5D6E-409C-BE32-E72D297353CC}">
              <c16:uniqueId val="{00000008-C762-4C43-8AFC-B78E9C6B9C3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5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lvl="0">
              <a:defRPr sz="2800" b="0"/>
            </a:pPr>
            <a:r>
              <a:rPr lang="en-US" sz="2800" dirty="0"/>
              <a:t>Histogram of 2016 Faculty Salaries</a:t>
            </a:r>
          </a:p>
        </c:rich>
      </c:tx>
      <c:overlay val="0"/>
    </c:title>
    <c:autoTitleDeleted val="0"/>
    <c:plotArea>
      <c:layout>
        <c:manualLayout>
          <c:layoutTarget val="inner"/>
          <c:xMode val="edge"/>
          <c:yMode val="edge"/>
          <c:x val="0.11815542979002625"/>
          <c:y val="0.15227613904282578"/>
          <c:w val="0.87038623687664041"/>
          <c:h val="0.47428835229495625"/>
        </c:manualLayout>
      </c:layout>
      <c:barChart>
        <c:barDir val="col"/>
        <c:grouping val="clustered"/>
        <c:varyColors val="1"/>
        <c:ser>
          <c:idx val="0"/>
          <c:order val="0"/>
          <c:tx>
            <c:strRef>
              <c:f>Sheet1!$H$1</c:f>
              <c:strCache>
                <c:ptCount val="1"/>
                <c:pt idx="0">
                  <c:v>Count</c:v>
                </c:pt>
              </c:strCache>
            </c:strRef>
          </c:tx>
          <c:spPr>
            <a:solidFill>
              <a:srgbClr val="4BACC6"/>
            </a:solidFill>
          </c:spPr>
          <c:invertIfNegative val="1"/>
          <c:cat>
            <c:strRef>
              <c:f>Sheet1!$G$2:$G$13</c:f>
              <c:strCache>
                <c:ptCount val="11"/>
                <c:pt idx="0">
                  <c:v>$30 - $60</c:v>
                </c:pt>
                <c:pt idx="1">
                  <c:v>$60 - $90</c:v>
                </c:pt>
                <c:pt idx="2">
                  <c:v>$90 - $120</c:v>
                </c:pt>
                <c:pt idx="3">
                  <c:v>$120 - $150</c:v>
                </c:pt>
                <c:pt idx="4">
                  <c:v>$150 - $180</c:v>
                </c:pt>
                <c:pt idx="5">
                  <c:v>$180 - $210</c:v>
                </c:pt>
                <c:pt idx="6">
                  <c:v>$210 - $240</c:v>
                </c:pt>
                <c:pt idx="7">
                  <c:v>$240 - $270</c:v>
                </c:pt>
                <c:pt idx="8">
                  <c:v>$270 - $300</c:v>
                </c:pt>
                <c:pt idx="9">
                  <c:v>$300 - $330</c:v>
                </c:pt>
                <c:pt idx="10">
                  <c:v>Above $330</c:v>
                </c:pt>
              </c:strCache>
            </c:strRef>
          </c:cat>
          <c:val>
            <c:numRef>
              <c:f>Sheet1!$H$2:$H$13</c:f>
              <c:numCache>
                <c:formatCode>0.00%</c:formatCode>
                <c:ptCount val="11"/>
                <c:pt idx="0">
                  <c:v>6.4484126984126991E-2</c:v>
                </c:pt>
                <c:pt idx="1">
                  <c:v>0.20535714285714285</c:v>
                </c:pt>
                <c:pt idx="2">
                  <c:v>0.2718253968253968</c:v>
                </c:pt>
                <c:pt idx="3">
                  <c:v>0.19444444444444445</c:v>
                </c:pt>
                <c:pt idx="4">
                  <c:v>0.12698412698412698</c:v>
                </c:pt>
                <c:pt idx="5">
                  <c:v>7.6884920634920639E-2</c:v>
                </c:pt>
                <c:pt idx="6">
                  <c:v>3.4722222222222224E-2</c:v>
                </c:pt>
                <c:pt idx="7">
                  <c:v>1.488095238095238E-2</c:v>
                </c:pt>
                <c:pt idx="8">
                  <c:v>7.9365079365079361E-3</c:v>
                </c:pt>
                <c:pt idx="9">
                  <c:v>1.488095238095238E-3</c:v>
                </c:pt>
                <c:pt idx="10">
                  <c:v>9.9206349206349201E-4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42C-43A7-A330-AF3EB2662571}"/>
            </c:ext>
          </c:extLst>
        </c:ser>
        <c:dLbls>
          <c:showLegendKey val="0"/>
          <c:showVal val="0"/>
          <c:showCatName val="0"/>
          <c:showSerName val="0"/>
          <c:showPercent val="0"/>
          <c:showBubbleSize val="0"/>
        </c:dLbls>
        <c:gapWidth val="7"/>
        <c:axId val="1667494376"/>
        <c:axId val="901377338"/>
      </c:barChart>
      <c:catAx>
        <c:axId val="1667494376"/>
        <c:scaling>
          <c:orientation val="minMax"/>
        </c:scaling>
        <c:delete val="0"/>
        <c:axPos val="b"/>
        <c:title>
          <c:tx>
            <c:rich>
              <a:bodyPr/>
              <a:lstStyle/>
              <a:p>
                <a:pPr lvl="0">
                  <a:defRPr sz="2800" b="0"/>
                </a:pPr>
                <a:r>
                  <a:rPr lang="en-US" sz="2800" dirty="0"/>
                  <a:t>Salary in Thousands of Dollars</a:t>
                </a:r>
              </a:p>
            </c:rich>
          </c:tx>
          <c:layout>
            <c:manualLayout>
              <c:xMode val="edge"/>
              <c:yMode val="edge"/>
              <c:x val="0.32028346456692919"/>
              <c:y val="0.90988613865732093"/>
            </c:manualLayout>
          </c:layout>
          <c:overlay val="0"/>
        </c:title>
        <c:numFmt formatCode="General" sourceLinked="1"/>
        <c:majorTickMark val="none"/>
        <c:minorTickMark val="none"/>
        <c:tickLblPos val="nextTo"/>
        <c:txPr>
          <a:bodyPr rot="-3600000"/>
          <a:lstStyle/>
          <a:p>
            <a:pPr lvl="0">
              <a:defRPr sz="2400" b="0"/>
            </a:pPr>
            <a:endParaRPr lang="en-US"/>
          </a:p>
        </c:txPr>
        <c:crossAx val="901377338"/>
        <c:crosses val="autoZero"/>
        <c:auto val="1"/>
        <c:lblAlgn val="ctr"/>
        <c:lblOffset val="0"/>
        <c:noMultiLvlLbl val="1"/>
      </c:catAx>
      <c:valAx>
        <c:axId val="901377338"/>
        <c:scaling>
          <c:orientation val="minMax"/>
        </c:scaling>
        <c:delete val="0"/>
        <c:axPos val="l"/>
        <c:majorGridlines>
          <c:spPr>
            <a:ln>
              <a:solidFill>
                <a:srgbClr val="B7B7B7"/>
              </a:solidFill>
            </a:ln>
          </c:spPr>
        </c:majorGridlines>
        <c:title>
          <c:tx>
            <c:rich>
              <a:bodyPr/>
              <a:lstStyle/>
              <a:p>
                <a:pPr lvl="0">
                  <a:defRPr sz="2800" b="0"/>
                </a:pPr>
                <a:r>
                  <a:rPr lang="en-US" sz="2800"/>
                  <a:t>Percent of Faculty</a:t>
                </a:r>
              </a:p>
            </c:rich>
          </c:tx>
          <c:layout>
            <c:manualLayout>
              <c:xMode val="edge"/>
              <c:yMode val="edge"/>
              <c:x val="1.3973268696879917E-2"/>
              <c:y val="6.9285910616001534E-2"/>
            </c:manualLayout>
          </c:layout>
          <c:overlay val="0"/>
        </c:title>
        <c:numFmt formatCode="0%" sourceLinked="0"/>
        <c:majorTickMark val="cross"/>
        <c:minorTickMark val="cross"/>
        <c:tickLblPos val="nextTo"/>
        <c:spPr>
          <a:ln w="47625">
            <a:noFill/>
          </a:ln>
        </c:spPr>
        <c:txPr>
          <a:bodyPr/>
          <a:lstStyle/>
          <a:p>
            <a:pPr lvl="0">
              <a:defRPr sz="2400" b="0"/>
            </a:pPr>
            <a:endParaRPr lang="en-US"/>
          </a:p>
        </c:txPr>
        <c:crossAx val="1667494376"/>
        <c:crosses val="autoZero"/>
        <c:crossBetween val="between"/>
      </c:valAx>
    </c:plotArea>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4000" b="0" i="0" u="none" strike="noStrike" kern="1200" spc="0" baseline="0">
                <a:solidFill>
                  <a:schemeClr val="tx1">
                    <a:lumMod val="65000"/>
                    <a:lumOff val="35000"/>
                  </a:schemeClr>
                </a:solidFill>
                <a:latin typeface="+mn-lt"/>
                <a:ea typeface="+mn-ea"/>
                <a:cs typeface="+mn-cs"/>
              </a:defRPr>
            </a:pPr>
            <a:r>
              <a:rPr lang="en-US" sz="2800" dirty="0"/>
              <a:t>Mean</a:t>
            </a:r>
            <a:r>
              <a:rPr lang="en-US" sz="2800" baseline="0" dirty="0"/>
              <a:t> 2016 Faculty</a:t>
            </a:r>
            <a:r>
              <a:rPr lang="en-US" sz="2800" dirty="0"/>
              <a:t> Salary by Rank and Gender</a:t>
            </a:r>
          </a:p>
        </c:rich>
      </c:tx>
      <c:layout>
        <c:manualLayout>
          <c:xMode val="edge"/>
          <c:yMode val="edge"/>
          <c:x val="0.22130208333333334"/>
          <c:y val="8.7598215284183361E-3"/>
        </c:manualLayout>
      </c:layout>
      <c:overlay val="0"/>
      <c:spPr>
        <a:noFill/>
        <a:ln>
          <a:noFill/>
        </a:ln>
        <a:effectLst/>
      </c:spPr>
    </c:title>
    <c:autoTitleDeleted val="0"/>
    <c:plotArea>
      <c:layout>
        <c:manualLayout>
          <c:layoutTarget val="inner"/>
          <c:xMode val="edge"/>
          <c:yMode val="edge"/>
          <c:x val="0.12492814960629921"/>
          <c:y val="0.21858441166366505"/>
          <c:w val="0.83861351706036735"/>
          <c:h val="0.538524722737728"/>
        </c:manualLayout>
      </c:layout>
      <c:barChart>
        <c:barDir val="col"/>
        <c:grouping val="clustered"/>
        <c:varyColors val="0"/>
        <c:ser>
          <c:idx val="0"/>
          <c:order val="0"/>
          <c:tx>
            <c:strRef>
              <c:f>'Salary by Gender by Rank'!$J$4</c:f>
              <c:strCache>
                <c:ptCount val="1"/>
                <c:pt idx="0">
                  <c:v>Male</c:v>
                </c:pt>
              </c:strCache>
            </c:strRef>
          </c:tx>
          <c:spPr>
            <a:solidFill>
              <a:srgbClr val="92D050"/>
            </a:solidFill>
            <a:ln cmpd="sng">
              <a:solidFill>
                <a:sysClr val="windowText" lastClr="000000">
                  <a:lumMod val="15000"/>
                  <a:lumOff val="85000"/>
                </a:sysClr>
              </a:solidFill>
            </a:ln>
            <a:effectLst/>
          </c:spPr>
          <c:invertIfNegative val="0"/>
          <c:dLbls>
            <c:dLbl>
              <c:idx val="3"/>
              <c:numFmt formatCode="#,##0" sourceLinked="0"/>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DCD-4C0E-AA3B-F286ED5007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'Salary by Gender by Rank'!$K$3:$P$3</c:f>
              <c:strCache>
                <c:ptCount val="6"/>
                <c:pt idx="0">
                  <c:v>NTT</c:v>
                </c:pt>
                <c:pt idx="1">
                  <c:v>Assistant Professor</c:v>
                </c:pt>
                <c:pt idx="2">
                  <c:v>Associate Professor</c:v>
                </c:pt>
                <c:pt idx="3">
                  <c:v>Professor</c:v>
                </c:pt>
                <c:pt idx="4">
                  <c:v>Distinguished Professor</c:v>
                </c:pt>
                <c:pt idx="5">
                  <c:v>Overall</c:v>
                </c:pt>
              </c:strCache>
            </c:strRef>
          </c:cat>
          <c:val>
            <c:numRef>
              <c:f>'Salary by Gender by Rank'!$K$4:$P$4</c:f>
              <c:numCache>
                <c:formatCode>###0.00</c:formatCode>
                <c:ptCount val="6"/>
                <c:pt idx="0">
                  <c:v>64648.516853932611</c:v>
                </c:pt>
                <c:pt idx="1">
                  <c:v>94917.556363636264</c:v>
                </c:pt>
                <c:pt idx="2">
                  <c:v>114388.17254901967</c:v>
                </c:pt>
                <c:pt idx="3">
                  <c:v>149745.73190348523</c:v>
                </c:pt>
                <c:pt idx="4">
                  <c:v>202820.62325581396</c:v>
                </c:pt>
                <c:pt idx="5">
                  <c:v>132963.23280861651</c:v>
                </c:pt>
              </c:numCache>
            </c:numRef>
          </c:val>
          <c:extLst>
            <c:ext xmlns:c16="http://schemas.microsoft.com/office/drawing/2014/chart" uri="{C3380CC4-5D6E-409C-BE32-E72D297353CC}">
              <c16:uniqueId val="{00000000-6DCD-4C0E-AA3B-F286ED50078B}"/>
            </c:ext>
          </c:extLst>
        </c:ser>
        <c:ser>
          <c:idx val="1"/>
          <c:order val="1"/>
          <c:tx>
            <c:strRef>
              <c:f>'Salary by Gender by Rank'!$J$5</c:f>
              <c:strCache>
                <c:ptCount val="1"/>
                <c:pt idx="0">
                  <c:v>Female</c:v>
                </c:pt>
              </c:strCache>
            </c:strRef>
          </c:tx>
          <c:spPr>
            <a:solidFill>
              <a:srgbClr val="7030A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'Salary by Gender by Rank'!$K$3:$P$3</c:f>
              <c:strCache>
                <c:ptCount val="6"/>
                <c:pt idx="0">
                  <c:v>NTT</c:v>
                </c:pt>
                <c:pt idx="1">
                  <c:v>Assistant Professor</c:v>
                </c:pt>
                <c:pt idx="2">
                  <c:v>Associate Professor</c:v>
                </c:pt>
                <c:pt idx="3">
                  <c:v>Professor</c:v>
                </c:pt>
                <c:pt idx="4">
                  <c:v>Distinguished Professor</c:v>
                </c:pt>
                <c:pt idx="5">
                  <c:v>Overall</c:v>
                </c:pt>
              </c:strCache>
            </c:strRef>
          </c:cat>
          <c:val>
            <c:numRef>
              <c:f>'Salary by Gender by Rank'!$K$5:$P$5</c:f>
              <c:numCache>
                <c:formatCode>###0.00</c:formatCode>
                <c:ptCount val="6"/>
                <c:pt idx="0">
                  <c:v>61075.72631578947</c:v>
                </c:pt>
                <c:pt idx="1">
                  <c:v>86592.785440613035</c:v>
                </c:pt>
                <c:pt idx="2">
                  <c:v>110550.60251046029</c:v>
                </c:pt>
                <c:pt idx="3">
                  <c:v>144911.28571428577</c:v>
                </c:pt>
                <c:pt idx="4">
                  <c:v>196063.94444444453</c:v>
                </c:pt>
                <c:pt idx="5">
                  <c:v>109558.85802469139</c:v>
                </c:pt>
              </c:numCache>
            </c:numRef>
          </c:val>
          <c:extLst>
            <c:ext xmlns:c16="http://schemas.microsoft.com/office/drawing/2014/chart" uri="{C3380CC4-5D6E-409C-BE32-E72D297353CC}">
              <c16:uniqueId val="{00000001-6DCD-4C0E-AA3B-F286ED50078B}"/>
            </c:ext>
          </c:extLst>
        </c:ser>
        <c:dLbls>
          <c:showLegendKey val="0"/>
          <c:showVal val="0"/>
          <c:showCatName val="0"/>
          <c:showSerName val="0"/>
          <c:showPercent val="0"/>
          <c:showBubbleSize val="0"/>
        </c:dLbls>
        <c:gapWidth val="61"/>
        <c:axId val="589277512"/>
        <c:axId val="589277840"/>
      </c:barChart>
      <c:catAx>
        <c:axId val="58927751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89277840"/>
        <c:crosses val="autoZero"/>
        <c:auto val="1"/>
        <c:lblAlgn val="ctr"/>
        <c:lblOffset val="100"/>
        <c:noMultiLvlLbl val="0"/>
      </c:catAx>
      <c:valAx>
        <c:axId val="589277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2400"/>
                </a:pPr>
                <a:r>
                  <a:rPr lang="en-US" sz="2400" baseline="0" dirty="0"/>
                  <a:t>Thousands of Dollars</a:t>
                </a:r>
                <a:endParaRPr lang="en-US" sz="2400" dirty="0"/>
              </a:p>
            </c:rich>
          </c:tx>
          <c:layout>
            <c:manualLayout>
              <c:xMode val="edge"/>
              <c:yMode val="edge"/>
              <c:x val="1.1458333333333333E-2"/>
              <c:y val="0.2198728487525671"/>
            </c:manualLayout>
          </c:layout>
          <c:overlay val="0"/>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89277512"/>
        <c:crosses val="autoZero"/>
        <c:crossBetween val="between"/>
        <c:dispUnits>
          <c:builtInUnit val="thousands"/>
        </c:dispUnits>
      </c:valAx>
      <c:spPr>
        <a:noFill/>
        <a:ln>
          <a:noFill/>
        </a:ln>
        <a:effectLst/>
      </c:spPr>
    </c:plotArea>
    <c:legend>
      <c:legendPos val="t"/>
      <c:layout>
        <c:manualLayout>
          <c:xMode val="edge"/>
          <c:yMode val="edge"/>
          <c:x val="0.37362007874015746"/>
          <c:y val="0.12878324030793184"/>
          <c:w val="0.21659514435695537"/>
          <c:h val="0.1073665055900984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algn="ctr">
              <a:defRPr sz="2800" b="0" i="0" u="none" strike="noStrike" kern="1200" spc="0" baseline="0">
                <a:solidFill>
                  <a:schemeClr val="tx1">
                    <a:lumMod val="65000"/>
                    <a:lumOff val="35000"/>
                  </a:schemeClr>
                </a:solidFill>
                <a:latin typeface="+mn-lt"/>
                <a:ea typeface="+mn-ea"/>
                <a:cs typeface="+mn-cs"/>
              </a:defRPr>
            </a:pPr>
            <a:r>
              <a:rPr lang="en-US" sz="2800" baseline="0" dirty="0"/>
              <a:t>Count of </a:t>
            </a:r>
            <a:r>
              <a:rPr lang="en-US" sz="2800" baseline="0" dirty="0">
                <a:solidFill>
                  <a:schemeClr val="accent3"/>
                </a:solidFill>
              </a:rPr>
              <a:t>Male</a:t>
            </a:r>
            <a:r>
              <a:rPr lang="en-US" sz="2800" baseline="0" dirty="0"/>
              <a:t> and </a:t>
            </a:r>
            <a:r>
              <a:rPr lang="en-US" sz="2800" baseline="0" dirty="0">
                <a:solidFill>
                  <a:schemeClr val="accent4"/>
                </a:solidFill>
              </a:rPr>
              <a:t>Female</a:t>
            </a:r>
            <a:r>
              <a:rPr lang="en-US" sz="2800" baseline="0" dirty="0"/>
              <a:t> Faculty by</a:t>
            </a:r>
            <a:r>
              <a:rPr lang="en-US" sz="2800" baseline="0" dirty="0">
                <a:solidFill>
                  <a:schemeClr val="tx2"/>
                </a:solidFill>
              </a:rPr>
              <a:t> </a:t>
            </a:r>
            <a:r>
              <a:rPr lang="en-US" sz="2800" baseline="0" dirty="0">
                <a:solidFill>
                  <a:schemeClr val="accent5"/>
                </a:solidFill>
              </a:rPr>
              <a:t>Department Percent Female</a:t>
            </a:r>
          </a:p>
        </c:rich>
      </c:tx>
      <c:layout>
        <c:manualLayout>
          <c:xMode val="edge"/>
          <c:yMode val="edge"/>
          <c:x val="0.14247999218356069"/>
          <c:y val="9.9126758129470458E-2"/>
        </c:manualLayout>
      </c:layout>
      <c:overlay val="0"/>
      <c:spPr>
        <a:noFill/>
        <a:ln>
          <a:noFill/>
        </a:ln>
        <a:effectLst/>
      </c:spPr>
      <c:txPr>
        <a:bodyPr rot="0" spcFirstLastPara="1" vertOverflow="ellipsis" vert="horz" wrap="square" anchor="t" anchorCtr="0"/>
        <a:lstStyle/>
        <a:p>
          <a:pPr algn="ct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583675157157537"/>
          <c:y val="0.27985357208255945"/>
          <c:w val="0.87308414362009312"/>
          <c:h val="0.50628090093389488"/>
        </c:manualLayout>
      </c:layout>
      <c:barChart>
        <c:barDir val="col"/>
        <c:grouping val="clustered"/>
        <c:varyColors val="0"/>
        <c:ser>
          <c:idx val="0"/>
          <c:order val="0"/>
          <c:tx>
            <c:strRef>
              <c:f>'Assistant Profs'!$A$23</c:f>
              <c:strCache>
                <c:ptCount val="1"/>
                <c:pt idx="0">
                  <c:v>Male</c:v>
                </c:pt>
              </c:strCache>
            </c:strRef>
          </c:tx>
          <c:spPr>
            <a:solidFill>
              <a:schemeClr val="accent3"/>
            </a:solidFill>
            <a:ln>
              <a:noFill/>
            </a:ln>
            <a:effectLst/>
          </c:spPr>
          <c:invertIfNegative val="0"/>
          <c:cat>
            <c:strRef>
              <c:f>'Assistant Profs'!$B$28:$B$31</c:f>
              <c:strCache>
                <c:ptCount val="4"/>
                <c:pt idx="0">
                  <c:v>0-19% Female</c:v>
                </c:pt>
                <c:pt idx="1">
                  <c:v>20-39% Female</c:v>
                </c:pt>
                <c:pt idx="2">
                  <c:v>40-59% Female</c:v>
                </c:pt>
                <c:pt idx="3">
                  <c:v>60% Female and greater</c:v>
                </c:pt>
              </c:strCache>
            </c:strRef>
          </c:cat>
          <c:val>
            <c:numRef>
              <c:f>'All Ranks'!$C$5:$C$8</c:f>
              <c:numCache>
                <c:formatCode>###0</c:formatCode>
                <c:ptCount val="4"/>
                <c:pt idx="0">
                  <c:v>313</c:v>
                </c:pt>
                <c:pt idx="1">
                  <c:v>458</c:v>
                </c:pt>
                <c:pt idx="2">
                  <c:v>355</c:v>
                </c:pt>
                <c:pt idx="3">
                  <c:v>81</c:v>
                </c:pt>
              </c:numCache>
              <c:extLst/>
            </c:numRef>
          </c:val>
          <c:extLst>
            <c:ext xmlns:c16="http://schemas.microsoft.com/office/drawing/2014/chart" uri="{C3380CC4-5D6E-409C-BE32-E72D297353CC}">
              <c16:uniqueId val="{00000000-8D0B-4479-9818-F67F99DB7014}"/>
            </c:ext>
          </c:extLst>
        </c:ser>
        <c:ser>
          <c:idx val="1"/>
          <c:order val="1"/>
          <c:tx>
            <c:strRef>
              <c:f>'Assistant Profs'!$A$28</c:f>
              <c:strCache>
                <c:ptCount val="1"/>
                <c:pt idx="0">
                  <c:v>Female</c:v>
                </c:pt>
              </c:strCache>
            </c:strRef>
          </c:tx>
          <c:spPr>
            <a:solidFill>
              <a:schemeClr val="accent4"/>
            </a:solidFill>
            <a:ln>
              <a:noFill/>
            </a:ln>
            <a:effectLst/>
          </c:spPr>
          <c:invertIfNegative val="0"/>
          <c:cat>
            <c:strRef>
              <c:f>'Assistant Profs'!$B$28:$B$31</c:f>
              <c:strCache>
                <c:ptCount val="4"/>
                <c:pt idx="0">
                  <c:v>0-19% Female</c:v>
                </c:pt>
                <c:pt idx="1">
                  <c:v>20-39% Female</c:v>
                </c:pt>
                <c:pt idx="2">
                  <c:v>40-59% Female</c:v>
                </c:pt>
                <c:pt idx="3">
                  <c:v>60% Female and greater</c:v>
                </c:pt>
              </c:strCache>
            </c:strRef>
          </c:cat>
          <c:val>
            <c:numRef>
              <c:f>'All Ranks'!$C$10:$C$13</c:f>
              <c:numCache>
                <c:formatCode>###0</c:formatCode>
                <c:ptCount val="4"/>
                <c:pt idx="0">
                  <c:v>49</c:v>
                </c:pt>
                <c:pt idx="1">
                  <c:v>202</c:v>
                </c:pt>
                <c:pt idx="2">
                  <c:v>343</c:v>
                </c:pt>
                <c:pt idx="3">
                  <c:v>216</c:v>
                </c:pt>
              </c:numCache>
              <c:extLst/>
            </c:numRef>
          </c:val>
          <c:extLst>
            <c:ext xmlns:c16="http://schemas.microsoft.com/office/drawing/2014/chart" uri="{C3380CC4-5D6E-409C-BE32-E72D297353CC}">
              <c16:uniqueId val="{00000001-8D0B-4479-9818-F67F99DB7014}"/>
            </c:ext>
          </c:extLst>
        </c:ser>
        <c:dLbls>
          <c:showLegendKey val="0"/>
          <c:showVal val="0"/>
          <c:showCatName val="0"/>
          <c:showSerName val="0"/>
          <c:showPercent val="0"/>
          <c:showBubbleSize val="0"/>
        </c:dLbls>
        <c:gapWidth val="75"/>
        <c:overlap val="-25"/>
        <c:axId val="577409928"/>
        <c:axId val="577410912"/>
      </c:barChart>
      <c:catAx>
        <c:axId val="577409928"/>
        <c:scaling>
          <c:orientation val="minMax"/>
        </c:scaling>
        <c:delete val="0"/>
        <c:axPos val="b"/>
        <c:numFmt formatCode="General" sourceLinked="1"/>
        <c:majorTickMark val="none"/>
        <c:minorTickMark val="none"/>
        <c:tickLblPos val="nextTo"/>
        <c:spPr>
          <a:noFill/>
          <a:ln w="222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77410912"/>
        <c:crosses val="autoZero"/>
        <c:auto val="1"/>
        <c:lblAlgn val="ctr"/>
        <c:lblOffset val="100"/>
        <c:noMultiLvlLbl val="1"/>
      </c:catAx>
      <c:valAx>
        <c:axId val="57741091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sz="2400" b="1" dirty="0">
                    <a:solidFill>
                      <a:schemeClr val="tx1"/>
                    </a:solidFill>
                  </a:rPr>
                  <a:t>Count</a:t>
                </a:r>
              </a:p>
            </c:rich>
          </c:tx>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77409928"/>
        <c:crosses val="autoZero"/>
        <c:crossBetween val="between"/>
        <c:minorUnit val="25"/>
      </c:valAx>
      <c:spPr>
        <a:noFill/>
        <a:ln>
          <a:noFill/>
        </a:ln>
        <a:effectLst/>
      </c:spPr>
    </c:plotArea>
    <c:legend>
      <c:legendPos val="b"/>
      <c:layout>
        <c:manualLayout>
          <c:xMode val="edge"/>
          <c:yMode val="edge"/>
          <c:x val="0.35305303488958406"/>
          <c:y val="0.90931409736573621"/>
          <c:w val="0.30054130586878497"/>
          <c:h val="7.8227430873466397E-2"/>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dirty="0"/>
              <a:t>Mean</a:t>
            </a:r>
            <a:r>
              <a:rPr lang="en-US" sz="2800" baseline="0" dirty="0"/>
              <a:t> 2016 Salary of All NSU Faculty by </a:t>
            </a:r>
          </a:p>
          <a:p>
            <a:pPr>
              <a:defRPr sz="2800"/>
            </a:pPr>
            <a:r>
              <a:rPr lang="en-US" sz="2800" baseline="0" dirty="0">
                <a:solidFill>
                  <a:schemeClr val="accent5"/>
                </a:solidFill>
              </a:rPr>
              <a:t>Percent Female of Department </a:t>
            </a:r>
            <a:r>
              <a:rPr lang="en-US" sz="2800" baseline="0" dirty="0"/>
              <a:t>and Gender</a:t>
            </a:r>
          </a:p>
        </c:rich>
      </c:tx>
      <c:layout>
        <c:manualLayout>
          <c:xMode val="edge"/>
          <c:yMode val="edge"/>
          <c:x val="0.23337747170671191"/>
          <c:y val="2.7777800392077685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Male</c:v>
          </c:tx>
          <c:spPr>
            <a:solidFill>
              <a:srgbClr val="92D050"/>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2-A4BA-4A39-BECF-570E142FD8FC}"/>
              </c:ext>
            </c:extLst>
          </c:dPt>
          <c:dPt>
            <c:idx val="1"/>
            <c:invertIfNegative val="0"/>
            <c:bubble3D val="0"/>
            <c:spPr>
              <a:solidFill>
                <a:srgbClr val="92D050"/>
              </a:solidFill>
              <a:ln>
                <a:noFill/>
              </a:ln>
              <a:effectLst/>
            </c:spPr>
            <c:extLst>
              <c:ext xmlns:c16="http://schemas.microsoft.com/office/drawing/2014/chart" uri="{C3380CC4-5D6E-409C-BE32-E72D297353CC}">
                <c16:uniqueId val="{00000005-A4BA-4A39-BECF-570E142FD8FC}"/>
              </c:ext>
            </c:extLst>
          </c:dPt>
          <c:dPt>
            <c:idx val="2"/>
            <c:invertIfNegative val="0"/>
            <c:bubble3D val="0"/>
            <c:spPr>
              <a:solidFill>
                <a:srgbClr val="92D050"/>
              </a:solidFill>
              <a:ln>
                <a:noFill/>
              </a:ln>
              <a:effectLst/>
            </c:spPr>
            <c:extLst>
              <c:ext xmlns:c16="http://schemas.microsoft.com/office/drawing/2014/chart" uri="{C3380CC4-5D6E-409C-BE32-E72D297353CC}">
                <c16:uniqueId val="{00000003-A4BA-4A39-BECF-570E142FD8FC}"/>
              </c:ext>
            </c:extLst>
          </c:dPt>
          <c:dPt>
            <c:idx val="3"/>
            <c:invertIfNegative val="0"/>
            <c:bubble3D val="0"/>
            <c:spPr>
              <a:solidFill>
                <a:srgbClr val="92D050"/>
              </a:solidFill>
              <a:ln>
                <a:noFill/>
              </a:ln>
              <a:effectLst/>
            </c:spPr>
            <c:extLst>
              <c:ext xmlns:c16="http://schemas.microsoft.com/office/drawing/2014/chart" uri="{C3380CC4-5D6E-409C-BE32-E72D297353CC}">
                <c16:uniqueId val="{00000004-A4BA-4A39-BECF-570E142FD8FC}"/>
              </c:ext>
            </c:extLst>
          </c:dPt>
          <c:errBars>
            <c:errBarType val="both"/>
            <c:errValType val="cust"/>
            <c:noEndCap val="0"/>
            <c:plus>
              <c:numRef>
                <c:f>'[Three way Gender Pct Fem Mean Salary for assistant profs.xlsx]All Ranks'!$K$5:$K$8</c:f>
                <c:numCache>
                  <c:formatCode>General</c:formatCode>
                  <c:ptCount val="4"/>
                  <c:pt idx="0">
                    <c:v>5512.7319758726226</c:v>
                  </c:pt>
                  <c:pt idx="1">
                    <c:v>4866.4866833326523</c:v>
                  </c:pt>
                  <c:pt idx="2">
                    <c:v>5206.4275203386205</c:v>
                  </c:pt>
                  <c:pt idx="3">
                    <c:v>7981.0143098494445</c:v>
                  </c:pt>
                </c:numCache>
              </c:numRef>
            </c:plus>
            <c:minus>
              <c:numRef>
                <c:f>'[Three way Gender Pct Fem Mean Salary for assistant profs.xlsx]All Ranks'!$L$5:$L$8</c:f>
                <c:numCache>
                  <c:formatCode>General</c:formatCode>
                  <c:ptCount val="4"/>
                  <c:pt idx="0">
                    <c:v>5512.7319758726226</c:v>
                  </c:pt>
                  <c:pt idx="1">
                    <c:v>4866.4866833326523</c:v>
                  </c:pt>
                  <c:pt idx="2">
                    <c:v>5206.4275203386205</c:v>
                  </c:pt>
                  <c:pt idx="3">
                    <c:v>7981.0143098494445</c:v>
                  </c:pt>
                </c:numCache>
              </c:numRef>
            </c:minus>
            <c:spPr>
              <a:noFill/>
              <a:ln w="22225" cap="flat" cmpd="sng" algn="ctr">
                <a:solidFill>
                  <a:schemeClr val="tx1">
                    <a:lumMod val="65000"/>
                    <a:lumOff val="35000"/>
                  </a:schemeClr>
                </a:solidFill>
                <a:round/>
              </a:ln>
              <a:effectLst/>
            </c:spPr>
          </c:errBars>
          <c:cat>
            <c:strRef>
              <c:f>'[Three way Gender Pct Fem Mean Salary for assistant profs.xlsx]Assistant Profs'!$B$23:$B$26</c:f>
              <c:strCache>
                <c:ptCount val="4"/>
                <c:pt idx="0">
                  <c:v>0-19% Female</c:v>
                </c:pt>
                <c:pt idx="1">
                  <c:v>20-39% Female</c:v>
                </c:pt>
                <c:pt idx="2">
                  <c:v>40-59% Female</c:v>
                </c:pt>
                <c:pt idx="3">
                  <c:v>60% Female and greater</c:v>
                </c:pt>
              </c:strCache>
            </c:strRef>
          </c:cat>
          <c:val>
            <c:numRef>
              <c:f>'[Three way Gender Pct Fem Mean Salary for assistant profs.xlsx]All Ranks'!$D$5:$D$8</c:f>
              <c:numCache>
                <c:formatCode>###0.00</c:formatCode>
                <c:ptCount val="4"/>
                <c:pt idx="0">
                  <c:v>143388.82428115016</c:v>
                </c:pt>
                <c:pt idx="1">
                  <c:v>139210.89082969431</c:v>
                </c:pt>
                <c:pt idx="2">
                  <c:v>121826.0366197183</c:v>
                </c:pt>
                <c:pt idx="3">
                  <c:v>106161.5925925926</c:v>
                </c:pt>
              </c:numCache>
            </c:numRef>
          </c:val>
          <c:extLst>
            <c:ext xmlns:c16="http://schemas.microsoft.com/office/drawing/2014/chart" uri="{C3380CC4-5D6E-409C-BE32-E72D297353CC}">
              <c16:uniqueId val="{00000000-A4BA-4A39-BECF-570E142FD8FC}"/>
            </c:ext>
          </c:extLst>
        </c:ser>
        <c:ser>
          <c:idx val="1"/>
          <c:order val="1"/>
          <c:tx>
            <c:v>Female</c:v>
          </c:tx>
          <c:spPr>
            <a:solidFill>
              <a:srgbClr val="7030A0"/>
            </a:solidFill>
            <a:ln>
              <a:noFill/>
            </a:ln>
            <a:effectLst/>
          </c:spPr>
          <c:invertIfNegative val="0"/>
          <c:errBars>
            <c:errBarType val="both"/>
            <c:errValType val="cust"/>
            <c:noEndCap val="0"/>
            <c:plus>
              <c:numRef>
                <c:f>'[Three way Gender Pct Fem Mean Salary for assistant profs.xlsx]All Ranks'!$K$10:$K$13</c:f>
                <c:numCache>
                  <c:formatCode>General</c:formatCode>
                  <c:ptCount val="4"/>
                  <c:pt idx="0">
                    <c:v>15803.562015747055</c:v>
                  </c:pt>
                  <c:pt idx="1">
                    <c:v>6658.5865928584244</c:v>
                  </c:pt>
                  <c:pt idx="2">
                    <c:v>4424.0347863401985</c:v>
                  </c:pt>
                  <c:pt idx="3">
                    <c:v>4347.5914989227167</c:v>
                  </c:pt>
                </c:numCache>
              </c:numRef>
            </c:plus>
            <c:minus>
              <c:numRef>
                <c:f>'[Three way Gender Pct Fem Mean Salary for assistant profs.xlsx]All Ranks'!$L$10:$L$13</c:f>
                <c:numCache>
                  <c:formatCode>General</c:formatCode>
                  <c:ptCount val="4"/>
                  <c:pt idx="0">
                    <c:v>15803.562015747069</c:v>
                  </c:pt>
                  <c:pt idx="1">
                    <c:v>6658.5865928584244</c:v>
                  </c:pt>
                  <c:pt idx="2">
                    <c:v>4424.0347863401985</c:v>
                  </c:pt>
                  <c:pt idx="3">
                    <c:v>4347.5914989227167</c:v>
                  </c:pt>
                </c:numCache>
              </c:numRef>
            </c:minus>
            <c:spPr>
              <a:noFill/>
              <a:ln w="22225" cap="flat" cmpd="sng" algn="ctr">
                <a:solidFill>
                  <a:srgbClr val="C0504D"/>
                </a:solidFill>
                <a:round/>
              </a:ln>
              <a:effectLst/>
            </c:spPr>
          </c:errBars>
          <c:cat>
            <c:strRef>
              <c:f>'[Three way Gender Pct Fem Mean Salary for assistant profs.xlsx]Assistant Profs'!$B$23:$B$26</c:f>
              <c:strCache>
                <c:ptCount val="4"/>
                <c:pt idx="0">
                  <c:v>0-19% Female</c:v>
                </c:pt>
                <c:pt idx="1">
                  <c:v>20-39% Female</c:v>
                </c:pt>
                <c:pt idx="2">
                  <c:v>40-59% Female</c:v>
                </c:pt>
                <c:pt idx="3">
                  <c:v>60% Female and greater</c:v>
                </c:pt>
              </c:strCache>
            </c:strRef>
          </c:cat>
          <c:val>
            <c:numRef>
              <c:f>'[Three way Gender Pct Fem Mean Salary for assistant profs.xlsx]All Ranks'!$D$10:$D$13</c:f>
              <c:numCache>
                <c:formatCode>###0.00</c:formatCode>
                <c:ptCount val="4"/>
                <c:pt idx="0">
                  <c:v>118622.4693877551</c:v>
                </c:pt>
                <c:pt idx="1">
                  <c:v>121925.11881188118</c:v>
                </c:pt>
                <c:pt idx="2">
                  <c:v>107011.37026239067</c:v>
                </c:pt>
                <c:pt idx="3">
                  <c:v>99983.333333333328</c:v>
                </c:pt>
              </c:numCache>
            </c:numRef>
          </c:val>
          <c:extLst>
            <c:ext xmlns:c16="http://schemas.microsoft.com/office/drawing/2014/chart" uri="{C3380CC4-5D6E-409C-BE32-E72D297353CC}">
              <c16:uniqueId val="{00000001-A4BA-4A39-BECF-570E142FD8FC}"/>
            </c:ext>
          </c:extLst>
        </c:ser>
        <c:dLbls>
          <c:showLegendKey val="0"/>
          <c:showVal val="0"/>
          <c:showCatName val="0"/>
          <c:showSerName val="0"/>
          <c:showPercent val="0"/>
          <c:showBubbleSize val="0"/>
        </c:dLbls>
        <c:gapWidth val="150"/>
        <c:axId val="489386040"/>
        <c:axId val="489395880"/>
      </c:barChart>
      <c:catAx>
        <c:axId val="48938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89395880"/>
        <c:crosses val="autoZero"/>
        <c:auto val="1"/>
        <c:lblAlgn val="ctr"/>
        <c:lblOffset val="100"/>
        <c:noMultiLvlLbl val="0"/>
      </c:catAx>
      <c:valAx>
        <c:axId val="489395880"/>
        <c:scaling>
          <c:orientation val="minMax"/>
          <c:min val="9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sz="2400" dirty="0">
                    <a:solidFill>
                      <a:schemeClr val="tx1"/>
                    </a:solidFill>
                  </a:rPr>
                  <a:t>Salary in Thousands of Dollars</a:t>
                </a:r>
              </a:p>
            </c:rich>
          </c:tx>
          <c:layout>
            <c:manualLayout>
              <c:xMode val="edge"/>
              <c:yMode val="edge"/>
              <c:x val="1.2861736334405145E-2"/>
              <c:y val="0.18110884363819527"/>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89386040"/>
        <c:crosses val="autoZero"/>
        <c:crossBetween val="between"/>
        <c:dispUnits>
          <c:builtInUnit val="thousands"/>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0" i="0" u="none" strike="noStrike" baseline="0" dirty="0">
                <a:effectLst/>
              </a:rPr>
              <a:t>Change in </a:t>
            </a:r>
            <a:r>
              <a:rPr lang="en-US" sz="2400" b="0" i="0" u="none" strike="noStrike" baseline="0" dirty="0">
                <a:solidFill>
                  <a:schemeClr val="accent4"/>
                </a:solidFill>
                <a:effectLst/>
              </a:rPr>
              <a:t>Female</a:t>
            </a:r>
            <a:r>
              <a:rPr lang="en-US" sz="2400" b="0" i="0" u="none" strike="noStrike" baseline="0" dirty="0">
                <a:effectLst/>
              </a:rPr>
              <a:t> </a:t>
            </a:r>
            <a:r>
              <a:rPr lang="en-US" sz="2400" b="0" i="0" u="none" strike="noStrike" baseline="0" dirty="0">
                <a:solidFill>
                  <a:schemeClr val="accent2"/>
                </a:solidFill>
                <a:effectLst/>
              </a:rPr>
              <a:t>Earnings Penalty</a:t>
            </a:r>
            <a:r>
              <a:rPr lang="en-US" sz="2400" b="0" i="0" u="none" strike="noStrike" baseline="0" dirty="0">
                <a:effectLst/>
              </a:rPr>
              <a:t> For 2016 Full-Time NSU Faculty</a:t>
            </a:r>
          </a:p>
          <a:p>
            <a:pPr>
              <a:defRPr/>
            </a:pPr>
            <a:r>
              <a:rPr lang="en-US" sz="2400" b="0" i="0" u="none" strike="noStrike" baseline="0" dirty="0">
                <a:effectLst/>
              </a:rPr>
              <a:t>Across OLS Models</a:t>
            </a:r>
            <a:endParaRPr lang="en-US" sz="2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Sheet2!$M$11</c:f>
              <c:strCache>
                <c:ptCount val="1"/>
                <c:pt idx="0">
                  <c:v>Female Coefficient</c:v>
                </c:pt>
              </c:strCache>
            </c:strRef>
          </c:tx>
          <c:spPr>
            <a:solidFill>
              <a:schemeClr val="accent2"/>
            </a:solidFill>
            <a:ln>
              <a:noFill/>
            </a:ln>
            <a:effectLst/>
          </c:spPr>
          <c:invertIfNegative val="0"/>
          <c:errBars>
            <c:errBarType val="both"/>
            <c:errValType val="cust"/>
            <c:noEndCap val="0"/>
            <c:plus>
              <c:numRef>
                <c:f>Sheet2!$R$12:$R$16</c:f>
                <c:numCache>
                  <c:formatCode>General</c:formatCode>
                  <c:ptCount val="5"/>
                  <c:pt idx="0">
                    <c:v>4290.071532752354</c:v>
                  </c:pt>
                  <c:pt idx="1">
                    <c:v>2625.1255317043647</c:v>
                  </c:pt>
                  <c:pt idx="2">
                    <c:v>2272.5156280604997</c:v>
                  </c:pt>
                  <c:pt idx="3">
                    <c:v>2252.182439578638</c:v>
                  </c:pt>
                  <c:pt idx="4">
                    <c:v>2305.1599805164865</c:v>
                  </c:pt>
                </c:numCache>
              </c:numRef>
            </c:plus>
            <c:minus>
              <c:numRef>
                <c:f>Sheet2!$R$12:$R$16</c:f>
                <c:numCache>
                  <c:formatCode>General</c:formatCode>
                  <c:ptCount val="5"/>
                  <c:pt idx="0">
                    <c:v>4290.071532752354</c:v>
                  </c:pt>
                  <c:pt idx="1">
                    <c:v>2625.1255317043647</c:v>
                  </c:pt>
                  <c:pt idx="2">
                    <c:v>2272.5156280604997</c:v>
                  </c:pt>
                  <c:pt idx="3">
                    <c:v>2252.182439578638</c:v>
                  </c:pt>
                  <c:pt idx="4">
                    <c:v>2305.1599805164865</c:v>
                  </c:pt>
                </c:numCache>
              </c:numRef>
            </c:minus>
            <c:spPr>
              <a:noFill/>
              <a:ln w="25400" cap="flat" cmpd="sng" algn="ctr">
                <a:solidFill>
                  <a:schemeClr val="tx1">
                    <a:lumMod val="65000"/>
                    <a:lumOff val="35000"/>
                  </a:schemeClr>
                </a:solidFill>
                <a:round/>
              </a:ln>
              <a:effectLst/>
            </c:spPr>
          </c:errBars>
          <c:cat>
            <c:strRef>
              <c:f>Sheet2!$L$12:$L$16</c:f>
              <c:strCache>
                <c:ptCount val="5"/>
                <c:pt idx="0">
                  <c:v>Just Gender</c:v>
                </c:pt>
                <c:pt idx="1">
                  <c:v>Add Rank</c:v>
                </c:pt>
                <c:pt idx="2">
                  <c:v>Add Discipline</c:v>
                </c:pt>
                <c:pt idx="3">
                  <c:v>Add Age and Minority</c:v>
                </c:pt>
                <c:pt idx="4">
                  <c:v>Add Department Size and Percent Female</c:v>
                </c:pt>
              </c:strCache>
            </c:strRef>
          </c:cat>
          <c:val>
            <c:numRef>
              <c:f>Sheet2!$M$12:$M$16</c:f>
              <c:numCache>
                <c:formatCode>###0</c:formatCode>
                <c:ptCount val="5"/>
                <c:pt idx="0">
                  <c:v>-23404.374783924475</c:v>
                </c:pt>
                <c:pt idx="1">
                  <c:v>-5639.478769655072</c:v>
                </c:pt>
                <c:pt idx="2">
                  <c:v>-1934.4815769247778</c:v>
                </c:pt>
                <c:pt idx="3">
                  <c:v>-2497.938344672822</c:v>
                </c:pt>
                <c:pt idx="4">
                  <c:v>-62.687235579909895</c:v>
                </c:pt>
              </c:numCache>
            </c:numRef>
          </c:val>
          <c:extLst>
            <c:ext xmlns:c16="http://schemas.microsoft.com/office/drawing/2014/chart" uri="{C3380CC4-5D6E-409C-BE32-E72D297353CC}">
              <c16:uniqueId val="{00000000-7A49-4E69-92D8-4727E5F01646}"/>
            </c:ext>
          </c:extLst>
        </c:ser>
        <c:dLbls>
          <c:showLegendKey val="0"/>
          <c:showVal val="0"/>
          <c:showCatName val="0"/>
          <c:showSerName val="0"/>
          <c:showPercent val="0"/>
          <c:showBubbleSize val="0"/>
        </c:dLbls>
        <c:gapWidth val="219"/>
        <c:overlap val="-27"/>
        <c:axId val="521099552"/>
        <c:axId val="521105128"/>
      </c:barChart>
      <c:catAx>
        <c:axId val="521099552"/>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alpha val="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21105128"/>
        <c:crosses val="autoZero"/>
        <c:auto val="1"/>
        <c:lblAlgn val="ctr"/>
        <c:lblOffset val="100"/>
        <c:noMultiLvlLbl val="0"/>
      </c:catAx>
      <c:valAx>
        <c:axId val="521105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sz="2400" b="1" baseline="0" dirty="0"/>
                  <a:t>Thousands of Dollars</a:t>
                </a:r>
                <a:endParaRPr lang="en-US" sz="2400" b="1" dirty="0"/>
              </a:p>
            </c:rich>
          </c:tx>
          <c:layout>
            <c:manualLayout>
              <c:xMode val="edge"/>
              <c:yMode val="edge"/>
              <c:x val="4.2601985768005656E-4"/>
              <c:y val="0.3731294258498361"/>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21099552"/>
        <c:crosses val="autoZero"/>
        <c:crossBetween val="between"/>
        <c:dispUnits>
          <c:builtInUnit val="thousands"/>
        </c:dispUnits>
      </c:valAx>
      <c:spPr>
        <a:noFill/>
        <a:ln>
          <a:solidFill>
            <a:schemeClr val="tx1">
              <a:lumMod val="15000"/>
              <a:lumOff val="85000"/>
              <a:alpha val="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0" i="0" u="none" strike="noStrike" baseline="0" dirty="0">
                <a:effectLst/>
              </a:rPr>
              <a:t>Mean Assistant Professor Salaries Observed in Five Departments</a:t>
            </a:r>
            <a:endParaRPr lang="en-US" sz="2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1"/>
          <c:tx>
            <c:strRef>
              <c:f>Sheet2!$M$2</c:f>
              <c:strCache>
                <c:ptCount val="1"/>
                <c:pt idx="0">
                  <c:v>Actual</c:v>
                </c:pt>
              </c:strCache>
            </c:strRef>
          </c:tx>
          <c:spPr>
            <a:solidFill>
              <a:schemeClr val="accent5"/>
            </a:solidFill>
            <a:ln>
              <a:solidFill>
                <a:schemeClr val="bg1">
                  <a:lumMod val="50000"/>
                </a:schemeClr>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Sheet2!$N$1:$R$1</c:f>
              <c:strCache>
                <c:ptCount val="5"/>
                <c:pt idx="0">
                  <c:v>7% Female Computer Science</c:v>
                </c:pt>
                <c:pt idx="1">
                  <c:v>20% Female Molecular Biology</c:v>
                </c:pt>
                <c:pt idx="2">
                  <c:v>40% Female Criminal Justice</c:v>
                </c:pt>
                <c:pt idx="3">
                  <c:v>60% Female Communication</c:v>
                </c:pt>
                <c:pt idx="4">
                  <c:v>93% Female Women and Gender Studies</c:v>
                </c:pt>
              </c:strCache>
            </c:strRef>
          </c:cat>
          <c:val>
            <c:numRef>
              <c:f>Sheet2!$N$2:$R$2</c:f>
              <c:numCache>
                <c:formatCode>General</c:formatCode>
                <c:ptCount val="5"/>
                <c:pt idx="0">
                  <c:v>106244.41666666667</c:v>
                </c:pt>
                <c:pt idx="1">
                  <c:v>101882</c:v>
                </c:pt>
                <c:pt idx="2">
                  <c:v>93026</c:v>
                </c:pt>
                <c:pt idx="3">
                  <c:v>85312.125</c:v>
                </c:pt>
                <c:pt idx="4">
                  <c:v>79186</c:v>
                </c:pt>
              </c:numCache>
            </c:numRef>
          </c:val>
          <c:extLst>
            <c:ext xmlns:c16="http://schemas.microsoft.com/office/drawing/2014/chart" uri="{C3380CC4-5D6E-409C-BE32-E72D297353CC}">
              <c16:uniqueId val="{00000001-CC54-4E23-AC04-830D59C0497E}"/>
            </c:ext>
          </c:extLst>
        </c:ser>
        <c:dLbls>
          <c:showLegendKey val="0"/>
          <c:showVal val="0"/>
          <c:showCatName val="0"/>
          <c:showSerName val="0"/>
          <c:showPercent val="0"/>
          <c:showBubbleSize val="0"/>
        </c:dLbls>
        <c:gapWidth val="49"/>
        <c:axId val="493520968"/>
        <c:axId val="493521296"/>
        <c:extLst>
          <c:ext xmlns:c15="http://schemas.microsoft.com/office/drawing/2012/chart" uri="{02D57815-91ED-43cb-92C2-25804820EDAC}">
            <c15:filteredBarSeries>
              <c15:ser>
                <c:idx val="1"/>
                <c:order val="0"/>
                <c:tx>
                  <c:strRef>
                    <c:extLst>
                      <c:ext uri="{02D57815-91ED-43cb-92C2-25804820EDAC}">
                        <c15:formulaRef>
                          <c15:sqref>Sheet2!$M$3</c15:sqref>
                        </c15:formulaRef>
                      </c:ext>
                    </c:extLst>
                    <c:strCache>
                      <c:ptCount val="1"/>
                      <c:pt idx="0">
                        <c:v>Predicted</c:v>
                      </c:pt>
                    </c:strCache>
                  </c:strRef>
                </c:tx>
                <c:spPr>
                  <a:solidFill>
                    <a:schemeClr val="accent5">
                      <a:lumMod val="20000"/>
                      <a:lumOff val="80000"/>
                    </a:schemeClr>
                  </a:solidFill>
                  <a:ln>
                    <a:solidFill>
                      <a:schemeClr val="bg1">
                        <a:lumMod val="50000"/>
                      </a:schemeClr>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Sheet2!$N$1:$R$1</c15:sqref>
                        </c15:formulaRef>
                      </c:ext>
                    </c:extLst>
                    <c:strCache>
                      <c:ptCount val="5"/>
                      <c:pt idx="0">
                        <c:v>7% Female Computer Science</c:v>
                      </c:pt>
                      <c:pt idx="1">
                        <c:v>20% Female Molecular Biology</c:v>
                      </c:pt>
                      <c:pt idx="2">
                        <c:v>40% Female Criminal Justice</c:v>
                      </c:pt>
                      <c:pt idx="3">
                        <c:v>60% Female Communication</c:v>
                      </c:pt>
                      <c:pt idx="4">
                        <c:v>93% Female Women and Gender Studies</c:v>
                      </c:pt>
                    </c:strCache>
                  </c:strRef>
                </c:cat>
                <c:val>
                  <c:numRef>
                    <c:extLst>
                      <c:ext uri="{02D57815-91ED-43cb-92C2-25804820EDAC}">
                        <c15:formulaRef>
                          <c15:sqref>Sheet2!$N$3:$R$3</c15:sqref>
                        </c15:formulaRef>
                      </c:ext>
                    </c:extLst>
                    <c:numCache>
                      <c:formatCode>General</c:formatCode>
                      <c:ptCount val="5"/>
                      <c:pt idx="0">
                        <c:v>100924.6776521182</c:v>
                      </c:pt>
                      <c:pt idx="1">
                        <c:v>94651.849647891926</c:v>
                      </c:pt>
                      <c:pt idx="2">
                        <c:v>89027.249020100295</c:v>
                      </c:pt>
                      <c:pt idx="3">
                        <c:v>82603.063073846221</c:v>
                      </c:pt>
                      <c:pt idx="4">
                        <c:v>72501.326034569007</c:v>
                      </c:pt>
                    </c:numCache>
                  </c:numRef>
                </c:val>
                <c:extLst>
                  <c:ext xmlns:c16="http://schemas.microsoft.com/office/drawing/2014/chart" uri="{C3380CC4-5D6E-409C-BE32-E72D297353CC}">
                    <c16:uniqueId val="{00000000-CC54-4E23-AC04-830D59C0497E}"/>
                  </c:ext>
                </c:extLst>
              </c15:ser>
            </c15:filteredBarSeries>
          </c:ext>
        </c:extLst>
      </c:barChart>
      <c:catAx>
        <c:axId val="49352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3521296"/>
        <c:crosses val="autoZero"/>
        <c:auto val="1"/>
        <c:lblAlgn val="ctr"/>
        <c:lblOffset val="100"/>
        <c:noMultiLvlLbl val="0"/>
      </c:catAx>
      <c:valAx>
        <c:axId val="49352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400" b="1" dirty="0">
                    <a:solidFill>
                      <a:schemeClr val="tx1"/>
                    </a:solidFill>
                  </a:rPr>
                  <a:t>Thousands of Dollars</a:t>
                </a:r>
              </a:p>
            </c:rich>
          </c:tx>
          <c:layout>
            <c:manualLayout>
              <c:xMode val="edge"/>
              <c:yMode val="edge"/>
              <c:x val="1.2101210121012101E-2"/>
              <c:y val="0.1825192081150314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3520968"/>
        <c:crosses val="autoZero"/>
        <c:crossBetween val="between"/>
        <c:dispUnits>
          <c:builtInUnit val="thousands"/>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Percent of 2016</a:t>
            </a:r>
            <a:r>
              <a:rPr lang="en-US" sz="2800" baseline="0"/>
              <a:t> NSU Faculty in each Rank</a:t>
            </a:r>
            <a:endParaRPr lang="en-US" sz="280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009178497117907"/>
          <c:y val="0.20691967975035866"/>
          <c:w val="0.65585991033067337"/>
          <c:h val="0.68432007106386528"/>
        </c:manualLayout>
      </c:layout>
      <c:barChart>
        <c:barDir val="bar"/>
        <c:grouping val="clustered"/>
        <c:varyColors val="1"/>
        <c:ser>
          <c:idx val="0"/>
          <c:order val="0"/>
          <c:tx>
            <c:strRef>
              <c:f>Sheet5!$B$3</c:f>
              <c:strCache>
                <c:ptCount val="1"/>
                <c:pt idx="0">
                  <c:v>Percent</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83D-4FB7-A279-3A0F923E716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683D-4FB7-A279-3A0F923E716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683D-4FB7-A279-3A0F923E716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683D-4FB7-A279-3A0F923E716A}"/>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683D-4FB7-A279-3A0F923E716A}"/>
              </c:ext>
            </c:extLst>
          </c:dPt>
          <c:dLbls>
            <c:dLbl>
              <c:idx val="0"/>
              <c:tx>
                <c:rich>
                  <a:bodyPr/>
                  <a:lstStyle/>
                  <a:p>
                    <a:fld id="{9B66C288-594F-4FDB-8A35-25CA557437AB}" type="VALUE">
                      <a:rPr lang="en-US" smtClean="0"/>
                      <a:pPr/>
                      <a:t>[VALUE]</a:t>
                    </a:fld>
                    <a:r>
                      <a:rPr lang="en-US"/>
                      <a:t>%</a:t>
                    </a:r>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683D-4FB7-A279-3A0F923E716A}"/>
                </c:ext>
              </c:extLst>
            </c:dLbl>
            <c:dLbl>
              <c:idx val="1"/>
              <c:tx>
                <c:rich>
                  <a:bodyPr/>
                  <a:lstStyle/>
                  <a:p>
                    <a:fld id="{F9524290-9626-4AD4-816A-C0AE9E28759A}" type="VALUE">
                      <a:rPr lang="en-US" smtClean="0"/>
                      <a:pPr/>
                      <a:t>[VALUE]</a:t>
                    </a:fld>
                    <a:r>
                      <a:rPr lang="en-US"/>
                      <a:t>%</a:t>
                    </a:r>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683D-4FB7-A279-3A0F923E716A}"/>
                </c:ext>
              </c:extLst>
            </c:dLbl>
            <c:dLbl>
              <c:idx val="2"/>
              <c:tx>
                <c:rich>
                  <a:bodyPr/>
                  <a:lstStyle/>
                  <a:p>
                    <a:fld id="{FF3A15D0-281F-49FC-BFD4-FC943E37539B}" type="VALUE">
                      <a:rPr lang="en-US" smtClean="0"/>
                      <a:pPr/>
                      <a:t>[VALUE]</a:t>
                    </a:fld>
                    <a:r>
                      <a:rPr lang="en-US"/>
                      <a:t>%</a:t>
                    </a:r>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683D-4FB7-A279-3A0F923E716A}"/>
                </c:ext>
              </c:extLst>
            </c:dLbl>
            <c:dLbl>
              <c:idx val="3"/>
              <c:tx>
                <c:rich>
                  <a:bodyPr/>
                  <a:lstStyle/>
                  <a:p>
                    <a:r>
                      <a:rPr lang="en-US" dirty="0"/>
                      <a:t>27%</a:t>
                    </a:r>
                  </a:p>
                </c:rich>
              </c:tx>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683D-4FB7-A279-3A0F923E716A}"/>
                </c:ext>
              </c:extLst>
            </c:dLbl>
            <c:dLbl>
              <c:idx val="4"/>
              <c:tx>
                <c:rich>
                  <a:bodyPr/>
                  <a:lstStyle/>
                  <a:p>
                    <a:fld id="{AF77B61E-595A-49A1-B85F-D77B9C4C23FF}" type="VALUE">
                      <a:rPr lang="en-US" smtClean="0"/>
                      <a:pPr/>
                      <a:t>[VALUE]</a:t>
                    </a:fld>
                    <a:r>
                      <a:rPr lang="en-US"/>
                      <a:t>%</a:t>
                    </a:r>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683D-4FB7-A279-3A0F923E716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Sheet5!$A$4:$A$8</c:f>
              <c:strCache>
                <c:ptCount val="5"/>
                <c:pt idx="0">
                  <c:v>NTT</c:v>
                </c:pt>
                <c:pt idx="1">
                  <c:v>Assistant Professor</c:v>
                </c:pt>
                <c:pt idx="2">
                  <c:v>Associate Professor</c:v>
                </c:pt>
                <c:pt idx="3">
                  <c:v>Professor</c:v>
                </c:pt>
                <c:pt idx="4">
                  <c:v>Distinguished Professor</c:v>
                </c:pt>
              </c:strCache>
            </c:strRef>
          </c:cat>
          <c:val>
            <c:numRef>
              <c:f>Sheet5!$B$4:$B$8</c:f>
              <c:numCache>
                <c:formatCode>General</c:formatCode>
                <c:ptCount val="5"/>
                <c:pt idx="0">
                  <c:v>9.1</c:v>
                </c:pt>
                <c:pt idx="1">
                  <c:v>26.6</c:v>
                </c:pt>
                <c:pt idx="2">
                  <c:v>24.5</c:v>
                </c:pt>
                <c:pt idx="3">
                  <c:v>26.5</c:v>
                </c:pt>
                <c:pt idx="4">
                  <c:v>13.3</c:v>
                </c:pt>
              </c:numCache>
            </c:numRef>
          </c:val>
          <c:extLst>
            <c:ext xmlns:c16="http://schemas.microsoft.com/office/drawing/2014/chart" uri="{C3380CC4-5D6E-409C-BE32-E72D297353CC}">
              <c16:uniqueId val="{0000000A-683D-4FB7-A279-3A0F923E716A}"/>
            </c:ext>
          </c:extLst>
        </c:ser>
        <c:dLbls>
          <c:showLegendKey val="0"/>
          <c:showVal val="0"/>
          <c:showCatName val="0"/>
          <c:showSerName val="0"/>
          <c:showPercent val="0"/>
          <c:showBubbleSize val="0"/>
        </c:dLbls>
        <c:gapWidth val="100"/>
        <c:overlap val="54"/>
        <c:axId val="548150096"/>
        <c:axId val="548149112"/>
      </c:barChart>
      <c:catAx>
        <c:axId val="548150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48149112"/>
        <c:crosses val="autoZero"/>
        <c:auto val="1"/>
        <c:lblAlgn val="ctr"/>
        <c:lblOffset val="100"/>
        <c:noMultiLvlLbl val="0"/>
      </c:catAx>
      <c:valAx>
        <c:axId val="548149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48150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'Salary by Gender by Rank'!$J$10</c:f>
              <c:strCache>
                <c:ptCount val="1"/>
                <c:pt idx="0">
                  <c:v>Male</c:v>
                </c:pt>
              </c:strCache>
            </c:strRef>
          </c:tx>
          <c:spPr>
            <a:solidFill>
              <a:srgbClr val="92D050"/>
            </a:solidFill>
            <a:ln>
              <a:noFill/>
            </a:ln>
            <a:effectLst/>
          </c:spPr>
          <c:invertIfNegative val="0"/>
          <c:cat>
            <c:strRef>
              <c:f>'Salary by Gender by Rank'!$K$9:$O$9</c:f>
              <c:strCache>
                <c:ptCount val="5"/>
                <c:pt idx="0">
                  <c:v>NTT</c:v>
                </c:pt>
                <c:pt idx="1">
                  <c:v>Assistant Professor</c:v>
                </c:pt>
                <c:pt idx="2">
                  <c:v>Associate Professor</c:v>
                </c:pt>
                <c:pt idx="3">
                  <c:v>Professor</c:v>
                </c:pt>
                <c:pt idx="4">
                  <c:v>Distinguished Professor</c:v>
                </c:pt>
              </c:strCache>
            </c:strRef>
          </c:cat>
          <c:val>
            <c:numRef>
              <c:f>'Salary by Gender by Rank'!$K$10:$O$10</c:f>
              <c:numCache>
                <c:formatCode>###0</c:formatCode>
                <c:ptCount val="5"/>
                <c:pt idx="0">
                  <c:v>89</c:v>
                </c:pt>
                <c:pt idx="1">
                  <c:v>275</c:v>
                </c:pt>
                <c:pt idx="2">
                  <c:v>255</c:v>
                </c:pt>
                <c:pt idx="3">
                  <c:v>373</c:v>
                </c:pt>
                <c:pt idx="4">
                  <c:v>215</c:v>
                </c:pt>
              </c:numCache>
            </c:numRef>
          </c:val>
          <c:extLst>
            <c:ext xmlns:c16="http://schemas.microsoft.com/office/drawing/2014/chart" uri="{C3380CC4-5D6E-409C-BE32-E72D297353CC}">
              <c16:uniqueId val="{00000000-2F56-40BB-AE9E-5997CF04434C}"/>
            </c:ext>
          </c:extLst>
        </c:ser>
        <c:ser>
          <c:idx val="1"/>
          <c:order val="1"/>
          <c:tx>
            <c:strRef>
              <c:f>'Salary by Gender by Rank'!$J$11</c:f>
              <c:strCache>
                <c:ptCount val="1"/>
                <c:pt idx="0">
                  <c:v>Female</c:v>
                </c:pt>
              </c:strCache>
            </c:strRef>
          </c:tx>
          <c:spPr>
            <a:solidFill>
              <a:srgbClr val="7030A0"/>
            </a:solidFill>
            <a:ln>
              <a:noFill/>
            </a:ln>
            <a:effectLst/>
          </c:spPr>
          <c:invertIfNegative val="0"/>
          <c:cat>
            <c:strRef>
              <c:f>'Salary by Gender by Rank'!$K$9:$O$9</c:f>
              <c:strCache>
                <c:ptCount val="5"/>
                <c:pt idx="0">
                  <c:v>NTT</c:v>
                </c:pt>
                <c:pt idx="1">
                  <c:v>Assistant Professor</c:v>
                </c:pt>
                <c:pt idx="2">
                  <c:v>Associate Professor</c:v>
                </c:pt>
                <c:pt idx="3">
                  <c:v>Professor</c:v>
                </c:pt>
                <c:pt idx="4">
                  <c:v>Distinguished Professor</c:v>
                </c:pt>
              </c:strCache>
            </c:strRef>
          </c:cat>
          <c:val>
            <c:numRef>
              <c:f>'Salary by Gender by Rank'!$K$11:$O$11</c:f>
              <c:numCache>
                <c:formatCode>###0</c:formatCode>
                <c:ptCount val="5"/>
                <c:pt idx="0">
                  <c:v>95</c:v>
                </c:pt>
                <c:pt idx="1">
                  <c:v>261</c:v>
                </c:pt>
                <c:pt idx="2">
                  <c:v>239</c:v>
                </c:pt>
                <c:pt idx="3">
                  <c:v>161</c:v>
                </c:pt>
                <c:pt idx="4">
                  <c:v>54</c:v>
                </c:pt>
              </c:numCache>
            </c:numRef>
          </c:val>
          <c:extLst>
            <c:ext xmlns:c16="http://schemas.microsoft.com/office/drawing/2014/chart" uri="{C3380CC4-5D6E-409C-BE32-E72D297353CC}">
              <c16:uniqueId val="{00000001-2F56-40BB-AE9E-5997CF04434C}"/>
            </c:ext>
          </c:extLst>
        </c:ser>
        <c:dLbls>
          <c:showLegendKey val="0"/>
          <c:showVal val="0"/>
          <c:showCatName val="0"/>
          <c:showSerName val="0"/>
          <c:showPercent val="0"/>
          <c:showBubbleSize val="0"/>
        </c:dLbls>
        <c:gapWidth val="219"/>
        <c:overlap val="-27"/>
        <c:axId val="597567088"/>
        <c:axId val="597568728"/>
      </c:barChart>
      <c:catAx>
        <c:axId val="59756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97568728"/>
        <c:crosses val="autoZero"/>
        <c:auto val="1"/>
        <c:lblAlgn val="ctr"/>
        <c:lblOffset val="100"/>
        <c:noMultiLvlLbl val="0"/>
      </c:catAx>
      <c:valAx>
        <c:axId val="597568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97567088"/>
        <c:crosses val="autoZero"/>
        <c:crossBetween val="between"/>
      </c:valAx>
      <c:spPr>
        <a:noFill/>
        <a:ln>
          <a:noFill/>
        </a:ln>
        <a:effectLst/>
      </c:spPr>
    </c:plotArea>
    <c:legend>
      <c:legendPos val="b"/>
      <c:layout>
        <c:manualLayout>
          <c:xMode val="edge"/>
          <c:yMode val="edge"/>
          <c:x val="0.39744569414730713"/>
          <c:y val="5.3055653757566025E-2"/>
          <c:w val="0.23442090031868903"/>
          <c:h val="7.6196046922706095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2800" dirty="0"/>
              <a:t>Percent of </a:t>
            </a:r>
            <a:r>
              <a:rPr lang="en-US" sz="2800" dirty="0">
                <a:solidFill>
                  <a:srgbClr val="92D050"/>
                </a:solidFill>
              </a:rPr>
              <a:t>Male</a:t>
            </a:r>
            <a:r>
              <a:rPr lang="en-US" sz="2800" baseline="0" dirty="0"/>
              <a:t> and </a:t>
            </a:r>
            <a:r>
              <a:rPr lang="en-US" sz="2800" baseline="0" dirty="0">
                <a:solidFill>
                  <a:srgbClr val="7030A0"/>
                </a:solidFill>
              </a:rPr>
              <a:t>Female</a:t>
            </a:r>
            <a:r>
              <a:rPr lang="en-US" sz="2800" baseline="0" dirty="0"/>
              <a:t> NSU Faculty by </a:t>
            </a:r>
            <a:r>
              <a:rPr lang="en-US" sz="2800" baseline="0" dirty="0">
                <a:solidFill>
                  <a:schemeClr val="accent5"/>
                </a:solidFill>
              </a:rPr>
              <a:t>Department Percent Female</a:t>
            </a:r>
            <a:endParaRPr lang="en-US" sz="2800" dirty="0">
              <a:solidFill>
                <a:schemeClr val="accent5"/>
              </a:solidFill>
            </a:endParaRPr>
          </a:p>
        </c:rich>
      </c:tx>
      <c:layout>
        <c:manualLayout>
          <c:xMode val="edge"/>
          <c:yMode val="edge"/>
          <c:x val="0.14796235301319563"/>
          <c:y val="9.8648984666390369E-2"/>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9791718322901115E-2"/>
          <c:y val="0.27821766198321768"/>
          <c:w val="0.91020828167709866"/>
          <c:h val="0.56628216984736168"/>
        </c:manualLayout>
      </c:layout>
      <c:barChart>
        <c:barDir val="col"/>
        <c:grouping val="clustered"/>
        <c:varyColors val="0"/>
        <c:ser>
          <c:idx val="0"/>
          <c:order val="0"/>
          <c:tx>
            <c:strRef>
              <c:f>'All Ranks'!$I$18</c:f>
              <c:strCache>
                <c:ptCount val="1"/>
                <c:pt idx="0">
                  <c:v>Male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Ranks'!$H$19:$H$22</c:f>
              <c:strCache>
                <c:ptCount val="4"/>
                <c:pt idx="0">
                  <c:v>0-19% Female</c:v>
                </c:pt>
                <c:pt idx="1">
                  <c:v>20-39% Female</c:v>
                </c:pt>
                <c:pt idx="2">
                  <c:v>40-59% Female</c:v>
                </c:pt>
                <c:pt idx="3">
                  <c:v>60% Female and greater</c:v>
                </c:pt>
              </c:strCache>
            </c:strRef>
          </c:cat>
          <c:val>
            <c:numRef>
              <c:f>'All Ranks'!$I$19:$I$22</c:f>
              <c:numCache>
                <c:formatCode>0%</c:formatCode>
                <c:ptCount val="4"/>
                <c:pt idx="0">
                  <c:v>0.25932062966031483</c:v>
                </c:pt>
                <c:pt idx="1">
                  <c:v>0.37945318972659486</c:v>
                </c:pt>
                <c:pt idx="2">
                  <c:v>0.29411764705882354</c:v>
                </c:pt>
                <c:pt idx="3">
                  <c:v>6.7108533554266783E-2</c:v>
                </c:pt>
              </c:numCache>
            </c:numRef>
          </c:val>
          <c:extLst>
            <c:ext xmlns:c16="http://schemas.microsoft.com/office/drawing/2014/chart" uri="{C3380CC4-5D6E-409C-BE32-E72D297353CC}">
              <c16:uniqueId val="{00000000-23E1-4A42-9008-689A8E5A3DC6}"/>
            </c:ext>
          </c:extLst>
        </c:ser>
        <c:ser>
          <c:idx val="1"/>
          <c:order val="1"/>
          <c:tx>
            <c:strRef>
              <c:f>'All Ranks'!$J$18</c:f>
              <c:strCache>
                <c:ptCount val="1"/>
                <c:pt idx="0">
                  <c:v>Female</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Ranks'!$H$19:$H$22</c:f>
              <c:strCache>
                <c:ptCount val="4"/>
                <c:pt idx="0">
                  <c:v>0-19% Female</c:v>
                </c:pt>
                <c:pt idx="1">
                  <c:v>20-39% Female</c:v>
                </c:pt>
                <c:pt idx="2">
                  <c:v>40-59% Female</c:v>
                </c:pt>
                <c:pt idx="3">
                  <c:v>60% Female and greater</c:v>
                </c:pt>
              </c:strCache>
            </c:strRef>
          </c:cat>
          <c:val>
            <c:numRef>
              <c:f>'All Ranks'!$J$19:$J$22</c:f>
              <c:numCache>
                <c:formatCode>0%</c:formatCode>
                <c:ptCount val="4"/>
                <c:pt idx="0">
                  <c:v>6.0493827160493827E-2</c:v>
                </c:pt>
                <c:pt idx="1">
                  <c:v>0.24938271604938272</c:v>
                </c:pt>
                <c:pt idx="2">
                  <c:v>0.42345679012345677</c:v>
                </c:pt>
                <c:pt idx="3">
                  <c:v>0.26666666666666666</c:v>
                </c:pt>
              </c:numCache>
            </c:numRef>
          </c:val>
          <c:extLst>
            <c:ext xmlns:c16="http://schemas.microsoft.com/office/drawing/2014/chart" uri="{C3380CC4-5D6E-409C-BE32-E72D297353CC}">
              <c16:uniqueId val="{00000001-23E1-4A42-9008-689A8E5A3DC6}"/>
            </c:ext>
          </c:extLst>
        </c:ser>
        <c:dLbls>
          <c:showLegendKey val="0"/>
          <c:showVal val="0"/>
          <c:showCatName val="0"/>
          <c:showSerName val="0"/>
          <c:showPercent val="0"/>
          <c:showBubbleSize val="0"/>
        </c:dLbls>
        <c:gapWidth val="219"/>
        <c:overlap val="-27"/>
        <c:axId val="642800680"/>
        <c:axId val="642801336"/>
      </c:barChart>
      <c:catAx>
        <c:axId val="64280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642801336"/>
        <c:crosses val="autoZero"/>
        <c:auto val="1"/>
        <c:lblAlgn val="ctr"/>
        <c:lblOffset val="100"/>
        <c:noMultiLvlLbl val="0"/>
      </c:catAx>
      <c:valAx>
        <c:axId val="642801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642800680"/>
        <c:crosses val="autoZero"/>
        <c:crossBetween val="between"/>
      </c:valAx>
      <c:spPr>
        <a:noFill/>
        <a:ln>
          <a:noFill/>
        </a:ln>
        <a:effectLst/>
      </c:spPr>
    </c:plotArea>
    <c:legend>
      <c:legendPos val="b"/>
      <c:layout>
        <c:manualLayout>
          <c:xMode val="edge"/>
          <c:yMode val="edge"/>
          <c:x val="0.38594360483646523"/>
          <c:y val="0.27455139228286118"/>
          <c:w val="0.24689604465641732"/>
          <c:h val="7.2543114935027533E-2"/>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E83CD6-F37B-4BE0-8CC4-535A7AFAAE0C}"/>
              </a:ext>
            </a:extLst>
          </p:cNvPr>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7C2F94-7104-47FF-A316-45490D6A18F4}"/>
              </a:ext>
            </a:extLst>
          </p:cNvPr>
          <p:cNvSpPr>
            <a:spLocks noGrp="1"/>
          </p:cNvSpPr>
          <p:nvPr>
            <p:ph type="dt" sz="quarter" idx="1"/>
          </p:nvPr>
        </p:nvSpPr>
        <p:spPr>
          <a:xfrm>
            <a:off x="3970338" y="0"/>
            <a:ext cx="3038475" cy="466726"/>
          </a:xfrm>
          <a:prstGeom prst="rect">
            <a:avLst/>
          </a:prstGeom>
        </p:spPr>
        <p:txBody>
          <a:bodyPr vert="horz" lIns="91440" tIns="45720" rIns="91440" bIns="45720" rtlCol="0"/>
          <a:lstStyle>
            <a:lvl1pPr algn="r">
              <a:defRPr sz="1200"/>
            </a:lvl1pPr>
          </a:lstStyle>
          <a:p>
            <a:fld id="{57A3888D-610A-4FBE-B952-3C616BA06C94}" type="datetimeFigureOut">
              <a:rPr lang="en-US" smtClean="0"/>
              <a:t>4/27/2019</a:t>
            </a:fld>
            <a:endParaRPr lang="en-US"/>
          </a:p>
        </p:txBody>
      </p:sp>
      <p:sp>
        <p:nvSpPr>
          <p:cNvPr id="4" name="Footer Placeholder 3">
            <a:extLst>
              <a:ext uri="{FF2B5EF4-FFF2-40B4-BE49-F238E27FC236}">
                <a16:creationId xmlns:a16="http://schemas.microsoft.com/office/drawing/2014/main" id="{6BA0E352-BFD9-4873-A368-6B0FA10F01F7}"/>
              </a:ext>
            </a:extLst>
          </p:cNvPr>
          <p:cNvSpPr>
            <a:spLocks noGrp="1"/>
          </p:cNvSpPr>
          <p:nvPr>
            <p:ph type="ftr" sz="quarter" idx="2"/>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9494BCF-3E3D-4317-A590-703871849EC8}"/>
              </a:ext>
            </a:extLst>
          </p:cNvPr>
          <p:cNvSpPr>
            <a:spLocks noGrp="1"/>
          </p:cNvSpPr>
          <p:nvPr>
            <p:ph type="sldNum" sz="quarter" idx="3"/>
          </p:nvPr>
        </p:nvSpPr>
        <p:spPr>
          <a:xfrm>
            <a:off x="3970338" y="8829676"/>
            <a:ext cx="3038475" cy="466726"/>
          </a:xfrm>
          <a:prstGeom prst="rect">
            <a:avLst/>
          </a:prstGeom>
        </p:spPr>
        <p:txBody>
          <a:bodyPr vert="horz" lIns="91440" tIns="45720" rIns="91440" bIns="45720" rtlCol="0" anchor="b"/>
          <a:lstStyle>
            <a:lvl1pPr algn="r">
              <a:defRPr sz="1200"/>
            </a:lvl1pPr>
          </a:lstStyle>
          <a:p>
            <a:fld id="{DCBCB439-C7B3-4891-AEDE-7DCA0EAD1AB6}" type="slidenum">
              <a:rPr lang="en-US" smtClean="0"/>
              <a:t>‹#›</a:t>
            </a:fld>
            <a:endParaRPr lang="en-US"/>
          </a:p>
        </p:txBody>
      </p:sp>
    </p:spTree>
    <p:extLst>
      <p:ext uri="{BB962C8B-B14F-4D97-AF65-F5344CB8AC3E}">
        <p14:creationId xmlns:p14="http://schemas.microsoft.com/office/powerpoint/2010/main" val="32972443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2"/>
            <a:ext cx="3037840" cy="466434"/>
          </a:xfrm>
          <a:prstGeom prst="rect">
            <a:avLst/>
          </a:prstGeom>
        </p:spPr>
        <p:txBody>
          <a:bodyPr vert="horz" lIns="93177" tIns="46589" rIns="93177" bIns="46589" rtlCol="0"/>
          <a:lstStyle>
            <a:lvl1pPr algn="r">
              <a:defRPr sz="1200"/>
            </a:lvl1pPr>
          </a:lstStyle>
          <a:p>
            <a:fld id="{2B36D758-87FA-4FD9-9C7E-98E1D5B44026}" type="datetimeFigureOut">
              <a:rPr lang="en-US" smtClean="0"/>
              <a:t>4/27/2019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A33ACD5-AD23-4481-BCE1-C5376272AE80}" type="slidenum">
              <a:rPr lang="en-US" smtClean="0"/>
              <a:t>‹#›</a:t>
            </a:fld>
            <a:endParaRPr lang="en-US"/>
          </a:p>
        </p:txBody>
      </p:sp>
    </p:spTree>
    <p:extLst>
      <p:ext uri="{BB962C8B-B14F-4D97-AF65-F5344CB8AC3E}">
        <p14:creationId xmlns:p14="http://schemas.microsoft.com/office/powerpoint/2010/main" val="19364606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a:t>
            </a:r>
          </a:p>
        </p:txBody>
      </p:sp>
      <p:sp>
        <p:nvSpPr>
          <p:cNvPr id="4" name="Slide Number Placeholder 3"/>
          <p:cNvSpPr>
            <a:spLocks noGrp="1"/>
          </p:cNvSpPr>
          <p:nvPr>
            <p:ph type="sldNum" sz="quarter" idx="5"/>
          </p:nvPr>
        </p:nvSpPr>
        <p:spPr/>
        <p:txBody>
          <a:bodyPr/>
          <a:lstStyle/>
          <a:p>
            <a:fld id="{BA33ACD5-AD23-4481-BCE1-C5376272AE80}" type="slidenum">
              <a:rPr lang="en-US" smtClean="0"/>
              <a:t>1</a:t>
            </a:fld>
            <a:endParaRPr lang="en-US"/>
          </a:p>
        </p:txBody>
      </p:sp>
    </p:spTree>
    <p:extLst>
      <p:ext uri="{BB962C8B-B14F-4D97-AF65-F5344CB8AC3E}">
        <p14:creationId xmlns:p14="http://schemas.microsoft.com/office/powerpoint/2010/main" val="2543683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higher education there </a:t>
            </a:r>
            <a:r>
              <a:rPr lang="en-US" u="none" dirty="0"/>
              <a:t>have been a few studies looking at national data. A couple of recent studies started moving away from looking just at gender, and considered other mediating and confounding concepts that might </a:t>
            </a:r>
            <a:r>
              <a:rPr lang="en-US" dirty="0"/>
              <a:t>help us understand why women earn less than men. </a:t>
            </a:r>
          </a:p>
          <a:p>
            <a:endParaRPr lang="en-US" dirty="0"/>
          </a:p>
          <a:p>
            <a:r>
              <a:rPr lang="en-US" dirty="0"/>
              <a:t>The first study is by </a:t>
            </a:r>
            <a:r>
              <a:rPr lang="en-US" dirty="0" err="1"/>
              <a:t>Renzulli</a:t>
            </a:r>
            <a:r>
              <a:rPr lang="en-US" dirty="0"/>
              <a:t> et al, and it [click] introduced “gendered niches” to show how female faculty are more likely to be funneled into positions in particular divisions (like nursing), institutions (4-year Liberal Arts), and ranks (non-tenure-track and pre-tenure). They used national data that was already 10 years old by the time they published. </a:t>
            </a:r>
          </a:p>
          <a:p>
            <a:endParaRPr lang="en-US" dirty="0"/>
          </a:p>
          <a:p>
            <a:r>
              <a:rPr lang="en-US" dirty="0"/>
              <a:t>[click] Lee and Won’s study published the next year looked [click] at Female Representation in a variety of areas. They found institutions having a female president were associated with male faculty making substantially more than female faculty. Their data were a little newer, but it’s now pretty out of date. Overall, these studies have a few common weaknesses despite their helpful contributions. [click]</a:t>
            </a:r>
          </a:p>
          <a:p>
            <a:endParaRPr lang="en-US" dirty="0"/>
          </a:p>
          <a:p>
            <a:r>
              <a:rPr lang="en-US" dirty="0"/>
              <a:t>NOTE: Dr. Miller recommended I make this into two slides. </a:t>
            </a:r>
          </a:p>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2</a:t>
            </a:fld>
            <a:endParaRPr lang="en-US"/>
          </a:p>
        </p:txBody>
      </p:sp>
    </p:spTree>
    <p:extLst>
      <p:ext uri="{BB962C8B-B14F-4D97-AF65-F5344CB8AC3E}">
        <p14:creationId xmlns:p14="http://schemas.microsoft.com/office/powerpoint/2010/main" val="4174588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studies like the ones I discussed are generally relying on older national datasets spanning many types of institutions, with no department specifications, no NTTs, and they do not account for unions. My data are especially useful because they are only 1 year old, they specify departments for every case, they are for 1 institution, including NTTs, and the same union represented all full-time faculty in 2016 including non-tenure track faculty. </a:t>
            </a:r>
          </a:p>
        </p:txBody>
      </p:sp>
      <p:sp>
        <p:nvSpPr>
          <p:cNvPr id="4" name="Slide Number Placeholder 3"/>
          <p:cNvSpPr>
            <a:spLocks noGrp="1"/>
          </p:cNvSpPr>
          <p:nvPr>
            <p:ph type="sldNum" sz="quarter" idx="5"/>
          </p:nvPr>
        </p:nvSpPr>
        <p:spPr/>
        <p:txBody>
          <a:bodyPr/>
          <a:lstStyle/>
          <a:p>
            <a:fld id="{BA33ACD5-AD23-4481-BCE1-C5376272AE80}" type="slidenum">
              <a:rPr lang="en-US" smtClean="0"/>
              <a:t>3</a:t>
            </a:fld>
            <a:endParaRPr lang="en-US"/>
          </a:p>
        </p:txBody>
      </p:sp>
    </p:spTree>
    <p:extLst>
      <p:ext uri="{BB962C8B-B14F-4D97-AF65-F5344CB8AC3E}">
        <p14:creationId xmlns:p14="http://schemas.microsoft.com/office/powerpoint/2010/main" val="90682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used a cross-sectional dataset of 2016 full-time faculty salaries at one institution, which was compiled by the NSU Office of Institutional Research from institutional databases. </a:t>
            </a:r>
          </a:p>
          <a:p>
            <a:endParaRPr lang="en-US" dirty="0"/>
          </a:p>
          <a:p>
            <a:r>
              <a:rPr lang="en-US" dirty="0"/>
              <a:t>I filtered down to an analytic sample of 2017, or 66% of the original population of 3063 faculty. Of the 3063, four were missing gender, so they were removed. Mean salaries varied wildly among cases that had these four characteristics here (gesture) so they were not included in the sample. </a:t>
            </a:r>
          </a:p>
          <a:p>
            <a:endParaRPr lang="en-US" dirty="0"/>
          </a:p>
          <a:p>
            <a:r>
              <a:rPr lang="en-US" dirty="0"/>
              <a:t>In the final analytic sample, forty percent of the faculty were female. </a:t>
            </a:r>
          </a:p>
          <a:p>
            <a:r>
              <a:rPr lang="en-US" dirty="0"/>
              <a:t>So what am I trying to do with this study?</a:t>
            </a:r>
          </a:p>
        </p:txBody>
      </p:sp>
      <p:sp>
        <p:nvSpPr>
          <p:cNvPr id="4" name="Slide Number Placeholder 3"/>
          <p:cNvSpPr>
            <a:spLocks noGrp="1"/>
          </p:cNvSpPr>
          <p:nvPr>
            <p:ph type="sldNum" sz="quarter" idx="5"/>
          </p:nvPr>
        </p:nvSpPr>
        <p:spPr/>
        <p:txBody>
          <a:bodyPr/>
          <a:lstStyle/>
          <a:p>
            <a:fld id="{BA33ACD5-AD23-4481-BCE1-C5376272AE80}" type="slidenum">
              <a:rPr lang="en-US" smtClean="0"/>
              <a:t>4</a:t>
            </a:fld>
            <a:endParaRPr lang="en-US"/>
          </a:p>
        </p:txBody>
      </p:sp>
    </p:spTree>
    <p:extLst>
      <p:ext uri="{BB962C8B-B14F-4D97-AF65-F5344CB8AC3E}">
        <p14:creationId xmlns:p14="http://schemas.microsoft.com/office/powerpoint/2010/main" val="3889693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My study asks if female faculty’s 2016 salaries were less than male faculty’s salaries at Northeastern State University in an analytic sample of 2,017 full-time faculty outside the medical school.</a:t>
            </a:r>
          </a:p>
          <a:p>
            <a:pPr defTabSz="931774">
              <a:defRPr/>
            </a:pPr>
            <a:r>
              <a:rPr lang="en-US" dirty="0"/>
              <a:t>To answer this question I needed to account for Discipline and Rank, which are known mediators. I included demographic characteristics because they also are potential mediators. </a:t>
            </a:r>
          </a:p>
          <a:p>
            <a:pPr defTabSz="931774">
              <a:defRPr/>
            </a:pPr>
            <a:r>
              <a:rPr lang="en-US" dirty="0"/>
              <a:t>Since I had access to departmental level data, I looked at how gender’s effect on salary might be confounded by the size of the department or the percent of faculty who are female in a department. Thus, OLS regression was used to account for these individual characteristics and [click] in bold, the departmental characteristics. </a:t>
            </a:r>
          </a:p>
        </p:txBody>
      </p:sp>
      <p:sp>
        <p:nvSpPr>
          <p:cNvPr id="4" name="Slide Number Placeholder 3"/>
          <p:cNvSpPr>
            <a:spLocks noGrp="1"/>
          </p:cNvSpPr>
          <p:nvPr>
            <p:ph type="sldNum" sz="quarter" idx="5"/>
          </p:nvPr>
        </p:nvSpPr>
        <p:spPr/>
        <p:txBody>
          <a:bodyPr/>
          <a:lstStyle/>
          <a:p>
            <a:fld id="{BA33ACD5-AD23-4481-BCE1-C5376272AE80}" type="slidenum">
              <a:rPr lang="en-US" smtClean="0"/>
              <a:t>5</a:t>
            </a:fld>
            <a:endParaRPr lang="en-US"/>
          </a:p>
        </p:txBody>
      </p:sp>
    </p:spTree>
    <p:extLst>
      <p:ext uri="{BB962C8B-B14F-4D97-AF65-F5344CB8AC3E}">
        <p14:creationId xmlns:p14="http://schemas.microsoft.com/office/powerpoint/2010/main" val="1829054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Here you can see the units and categories for each factor included in the analysis. Gender was either male or female. Rank ranged from Non-tenure track, up to Distinguished professor.</a:t>
            </a:r>
          </a:p>
          <a:p>
            <a:pPr defTabSz="931774">
              <a:defRPr/>
            </a:pPr>
            <a:r>
              <a:rPr lang="en-US" b="1" i="0" dirty="0"/>
              <a:t>For the sake of time, I’ll just highlight percent female as it’s not used in other literature. I am looking at Departmental percent female, in other words, taking the number of female faculty in a given department divided by the total number of faculty in that department. </a:t>
            </a:r>
          </a:p>
          <a:p>
            <a:pPr defTabSz="931774">
              <a:defRPr/>
            </a:pPr>
            <a:r>
              <a:rPr lang="en-US" i="1" dirty="0"/>
              <a:t>There were 8 categories of disciplines, 4 “hard” science-related and 4 more liberal arts or social science related. </a:t>
            </a:r>
          </a:p>
          <a:p>
            <a:pPr defTabSz="931774">
              <a:defRPr/>
            </a:pPr>
            <a:r>
              <a:rPr lang="en-US" i="1" dirty="0"/>
              <a:t>Age was measured in year ranges and ranged from 29-35 to older than 76 </a:t>
            </a:r>
          </a:p>
          <a:p>
            <a:pPr defTabSz="931774">
              <a:defRPr/>
            </a:pPr>
            <a:r>
              <a:rPr lang="en-US" i="1" dirty="0"/>
              <a:t>Department size was measured in number of faculty, and Percent female was the percent of faculty who were female in the department. </a:t>
            </a:r>
          </a:p>
          <a:p>
            <a:pPr defTabSz="931774">
              <a:defRPr/>
            </a:pPr>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6</a:t>
            </a:fld>
            <a:endParaRPr lang="en-US"/>
          </a:p>
        </p:txBody>
      </p:sp>
    </p:spTree>
    <p:extLst>
      <p:ext uri="{BB962C8B-B14F-4D97-AF65-F5344CB8AC3E}">
        <p14:creationId xmlns:p14="http://schemas.microsoft.com/office/powerpoint/2010/main" val="3006775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Distinguished Professors are faculty who, having reached full professorship, are further promoted for having received scholarly “eminence” in their fields. Distinguished Professorship is evaluated on scholarship, requiring that their scholarly contributions are recognized within and outside </a:t>
            </a:r>
            <a:r>
              <a:rPr lang="en-US" sz="1200"/>
              <a:t>the university.</a:t>
            </a:r>
            <a:endParaRPr lang="en-US" sz="1200" dirty="0"/>
          </a:p>
        </p:txBody>
      </p:sp>
      <p:sp>
        <p:nvSpPr>
          <p:cNvPr id="4" name="Slide Number Placeholder 3"/>
          <p:cNvSpPr>
            <a:spLocks noGrp="1"/>
          </p:cNvSpPr>
          <p:nvPr>
            <p:ph type="sldNum" sz="quarter" idx="5"/>
          </p:nvPr>
        </p:nvSpPr>
        <p:spPr/>
        <p:txBody>
          <a:bodyPr/>
          <a:lstStyle/>
          <a:p>
            <a:fld id="{BA33ACD5-AD23-4481-BCE1-C5376272AE80}" type="slidenum">
              <a:rPr lang="en-US" smtClean="0"/>
              <a:t>7</a:t>
            </a:fld>
            <a:endParaRPr lang="en-US"/>
          </a:p>
        </p:txBody>
      </p:sp>
    </p:spTree>
    <p:extLst>
      <p:ext uri="{BB962C8B-B14F-4D97-AF65-F5344CB8AC3E}">
        <p14:creationId xmlns:p14="http://schemas.microsoft.com/office/powerpoint/2010/main" val="1944740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graph shows us a histogram of faculty salaries in thousands of dollars. On the </a:t>
            </a:r>
            <a:r>
              <a:rPr lang="en-US" b="0" dirty="0" err="1"/>
              <a:t>lefthand</a:t>
            </a:r>
            <a:r>
              <a:rPr lang="en-US" b="0" dirty="0"/>
              <a:t> side (gesture) we have the percent of faculty, and on the bottom we have the salaries going up from $30,000 on the left by $30,000 the way to above $330,000 on the right. </a:t>
            </a:r>
          </a:p>
          <a:p>
            <a:endParaRPr lang="en-US" b="0" dirty="0"/>
          </a:p>
          <a:p>
            <a:r>
              <a:rPr lang="en-US" b="0" dirty="0"/>
              <a:t>When we look at the distribution we see the mode appears between $90-120,000, with a long tail on the right. </a:t>
            </a:r>
          </a:p>
          <a:p>
            <a:endParaRPr lang="en-US" b="0" dirty="0"/>
          </a:p>
          <a:p>
            <a:r>
              <a:rPr lang="en-US" b="0" dirty="0"/>
              <a:t>The average salary is $123,000, but the median salary is lower at $114,000, which makes sense given the long tail. </a:t>
            </a:r>
          </a:p>
          <a:p>
            <a:endParaRPr lang="en-US" b="0" dirty="0"/>
          </a:p>
          <a:p>
            <a:r>
              <a:rPr lang="en-US" b="0" dirty="0"/>
              <a:t>The median falls in the mode bin here (click), while the mean salary falls in the bin to the right (click). </a:t>
            </a:r>
          </a:p>
        </p:txBody>
      </p:sp>
      <p:sp>
        <p:nvSpPr>
          <p:cNvPr id="4" name="Slide Number Placeholder 3"/>
          <p:cNvSpPr>
            <a:spLocks noGrp="1"/>
          </p:cNvSpPr>
          <p:nvPr>
            <p:ph type="sldNum" sz="quarter" idx="5"/>
          </p:nvPr>
        </p:nvSpPr>
        <p:spPr/>
        <p:txBody>
          <a:bodyPr/>
          <a:lstStyle/>
          <a:p>
            <a:fld id="{BA33ACD5-AD23-4481-BCE1-C5376272AE80}" type="slidenum">
              <a:rPr lang="en-US" smtClean="0"/>
              <a:t>8</a:t>
            </a:fld>
            <a:endParaRPr lang="en-US"/>
          </a:p>
        </p:txBody>
      </p:sp>
    </p:spTree>
    <p:extLst>
      <p:ext uri="{BB962C8B-B14F-4D97-AF65-F5344CB8AC3E}">
        <p14:creationId xmlns:p14="http://schemas.microsoft.com/office/powerpoint/2010/main" val="3974400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get a better idea of how rank influences salary, and specifically gender I’ve created this chart, which shows the mean salaries overall, and by gender for each rank in thousands of dollars. On the </a:t>
            </a:r>
            <a:r>
              <a:rPr lang="en-US" dirty="0" err="1"/>
              <a:t>lefthand</a:t>
            </a:r>
            <a:r>
              <a:rPr lang="en-US" dirty="0"/>
              <a:t> side (gesture) we have salaries in thousands of dollars going up by $20,000 increments. Across the bottom (gesture) we have the ranks going from NTT, up to Distinguished Professor, and then the overall means will appear all the way to the right (gesture). The columns will be colored according to the scheme in the legend above the chart with (point) green for males (click), purple for females (Click). </a:t>
            </a:r>
          </a:p>
          <a:p>
            <a:r>
              <a:rPr lang="en-US" dirty="0"/>
              <a:t>For both genders the means increase with each rank (going from left to right), as expected. But the overall mean for females is between assistant and associate professors, whereas the overall mean for males falls between associate and full professors. This indicates there are more tenured male professors than females (which is true). Also, you’ll notice, that the mean salary for females across every rank is thousands less than the mean salary for males. </a:t>
            </a:r>
          </a:p>
          <a:p>
            <a:r>
              <a:rPr lang="en-US" dirty="0"/>
              <a:t>(CLICK) Below the chart I’ve calculated an earnings penalty for women of 5.5% salary lost for NTTs, up to 8.7% salary lost for assistant professors and around 3% for tenured professors. Overall (point), we see female faculty likely earn over $20,000 less than male faculty at Northeastern state, or a 17.6% earnings penalty for women. Now we will look at how faculty is distributed by gender at the departmental level.</a:t>
            </a:r>
          </a:p>
        </p:txBody>
      </p:sp>
      <p:sp>
        <p:nvSpPr>
          <p:cNvPr id="4" name="Slide Number Placeholder 3"/>
          <p:cNvSpPr>
            <a:spLocks noGrp="1"/>
          </p:cNvSpPr>
          <p:nvPr>
            <p:ph type="sldNum" sz="quarter" idx="5"/>
          </p:nvPr>
        </p:nvSpPr>
        <p:spPr/>
        <p:txBody>
          <a:bodyPr/>
          <a:lstStyle/>
          <a:p>
            <a:fld id="{BA33ACD5-AD23-4481-BCE1-C5376272AE80}" type="slidenum">
              <a:rPr lang="en-US" smtClean="0"/>
              <a:t>9</a:t>
            </a:fld>
            <a:endParaRPr lang="en-US"/>
          </a:p>
        </p:txBody>
      </p:sp>
    </p:spTree>
    <p:extLst>
      <p:ext uri="{BB962C8B-B14F-4D97-AF65-F5344CB8AC3E}">
        <p14:creationId xmlns:p14="http://schemas.microsoft.com/office/powerpoint/2010/main" val="2492068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graphic shows the distribution of male and female faculty by what percent female their department is. On the </a:t>
            </a:r>
            <a:r>
              <a:rPr lang="en-US" dirty="0" err="1"/>
              <a:t>lefthand</a:t>
            </a:r>
            <a:r>
              <a:rPr lang="en-US" dirty="0"/>
              <a:t> side (gesture) you’ll see the frequencies ranging for 0 at the bottom to 500 at the top. And along the horizontal axis (gesture), you’ll see the percent of the department faculty who are female going from 0 up to 60 or higher. </a:t>
            </a:r>
          </a:p>
          <a:p>
            <a:endParaRPr lang="en-US" dirty="0"/>
          </a:p>
          <a:p>
            <a:r>
              <a:rPr lang="en-US" i="1" dirty="0"/>
              <a:t>The mean %female for all faculty is 40% with a standard deviation of 20, so the middle two categories are within 1 standard deviation, while the outer categories are within 2 standard deviations. </a:t>
            </a:r>
          </a:p>
          <a:p>
            <a:endParaRPr lang="en-US" dirty="0"/>
          </a:p>
          <a:p>
            <a:r>
              <a:rPr lang="en-US" dirty="0"/>
              <a:t>Like before, males are green and females are purple. </a:t>
            </a:r>
          </a:p>
          <a:p>
            <a:endParaRPr lang="en-US" dirty="0"/>
          </a:p>
          <a:p>
            <a:r>
              <a:rPr lang="en-US" dirty="0"/>
              <a:t>So first looking at how males are distributed, you’ll notice fewer than 100 men (or fewer than 7% of male faculty) are in departments that are at least 60% female, and over 700 male faculty are in heavily male departments. Thus, males are heavily concentrated in departments 1-2 standard deviations below the mean. In contrast, when we look at female faculty, we see the trend reverse, as more than 500 female faculty are in departments above the mean. This suggests many faculty are working in departments segregated by gender. So what would that indicate about salary?</a:t>
            </a:r>
          </a:p>
          <a:p>
            <a:endParaRPr lang="en-US" dirty="0"/>
          </a:p>
          <a:p>
            <a:endParaRPr lang="en-US" dirty="0"/>
          </a:p>
          <a:p>
            <a:r>
              <a:rPr lang="en-US" dirty="0"/>
              <a:t>So first looking at how males are distributed, you’ll notice fewer than 7% of male faculty are in departments that are at least 60% female. Thus, males are heavily concentrated below the mean. In contrast, when we look at female faculty, we see the trend reverse, as female faculty are heavily concentrated above the mean. This suggests many faculty are working in departments segregated by gender. So what would that indicate about salary?</a:t>
            </a:r>
          </a:p>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10</a:t>
            </a:fld>
            <a:endParaRPr lang="en-US"/>
          </a:p>
        </p:txBody>
      </p:sp>
    </p:spTree>
    <p:extLst>
      <p:ext uri="{BB962C8B-B14F-4D97-AF65-F5344CB8AC3E}">
        <p14:creationId xmlns:p14="http://schemas.microsoft.com/office/powerpoint/2010/main" val="877568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graphic you see up the </a:t>
            </a:r>
            <a:r>
              <a:rPr lang="en-US" dirty="0" err="1"/>
              <a:t>lefthand</a:t>
            </a:r>
            <a:r>
              <a:rPr lang="en-US" dirty="0"/>
              <a:t> side the salary in thousands of dollars (gesture). </a:t>
            </a:r>
          </a:p>
          <a:p>
            <a:r>
              <a:rPr lang="en-US" dirty="0"/>
              <a:t>Along the horizontal axis the same categories as the previous image. Again, the colors are the same, green is male. The numbers above the columns indicate the difference in thousands of dollars between the male salaries and female salaries. </a:t>
            </a:r>
          </a:p>
          <a:p>
            <a:endParaRPr lang="en-US" dirty="0"/>
          </a:p>
          <a:p>
            <a:r>
              <a:rPr lang="en-US" dirty="0"/>
              <a:t>Here we see mean salaries for men and women decline as the department becomes more female-saturated. The confidence intervals indicate statistical significance, and you can see male salaries are over $10,000 higher than female mean salaries in all but the 60% female or greater category. </a:t>
            </a:r>
          </a:p>
          <a:p>
            <a:endParaRPr lang="en-US" dirty="0"/>
          </a:p>
          <a:p>
            <a:r>
              <a:rPr lang="en-US" dirty="0"/>
              <a:t>That said, male salaries in 60%+ female departments make on average over $15,000 less per year than males in a 40-59% female department. </a:t>
            </a:r>
          </a:p>
          <a:p>
            <a:endParaRPr lang="en-US" dirty="0"/>
          </a:p>
          <a:p>
            <a:r>
              <a:rPr lang="en-US" dirty="0"/>
              <a:t>But I needed to run a multivariate regression model to see if women’s lower salaries could be due to the difference in rank among male and female faculty. </a:t>
            </a:r>
          </a:p>
        </p:txBody>
      </p:sp>
      <p:sp>
        <p:nvSpPr>
          <p:cNvPr id="4" name="Slide Number Placeholder 3"/>
          <p:cNvSpPr>
            <a:spLocks noGrp="1"/>
          </p:cNvSpPr>
          <p:nvPr>
            <p:ph type="sldNum" sz="quarter" idx="5"/>
          </p:nvPr>
        </p:nvSpPr>
        <p:spPr/>
        <p:txBody>
          <a:bodyPr/>
          <a:lstStyle/>
          <a:p>
            <a:fld id="{BA33ACD5-AD23-4481-BCE1-C5376272AE80}" type="slidenum">
              <a:rPr lang="en-US" smtClean="0"/>
              <a:t>11</a:t>
            </a:fld>
            <a:endParaRPr lang="en-US"/>
          </a:p>
        </p:txBody>
      </p:sp>
    </p:spTree>
    <p:extLst>
      <p:ext uri="{BB962C8B-B14F-4D97-AF65-F5344CB8AC3E}">
        <p14:creationId xmlns:p14="http://schemas.microsoft.com/office/powerpoint/2010/main" val="521774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Because 2016 salary is continuous, I created nested models using OLS regression to see if female salaries are still lower than their male counterparts once I account for known mediators like  (gesture for each model) rank (model 2) and discipline (model 3 – remember that’s social science, or business), as well as other demographic (model 4) and departmental characteristics (model 5). </a:t>
            </a:r>
          </a:p>
          <a:p>
            <a:pPr defTabSz="931774">
              <a:defRPr/>
            </a:pPr>
            <a:r>
              <a:rPr lang="en-US" b="1" dirty="0"/>
              <a:t>In an ideal world, the effect of gender on salary would drop out completely once we account for just discipline and rank (in other words, model 3). </a:t>
            </a:r>
          </a:p>
          <a:p>
            <a:pPr defTabSz="931774">
              <a:defRPr/>
            </a:pPr>
            <a:endParaRPr lang="en-US" b="1" dirty="0"/>
          </a:p>
          <a:p>
            <a:pPr defTabSz="931774">
              <a:defRPr/>
            </a:pPr>
            <a:r>
              <a:rPr lang="en-US" dirty="0"/>
              <a:t>Realistically we can hypothesize that age and/or ethnic minority could effect salary, and even more likely given a job market that values certain disciplines over others, we might see discipline or departmental characteristics playing a role. </a:t>
            </a:r>
          </a:p>
          <a:p>
            <a:endParaRPr lang="en-US" b="1" dirty="0"/>
          </a:p>
          <a:p>
            <a:r>
              <a:rPr lang="en-US" dirty="0"/>
              <a:t>So what do we see when we look at how gender effects earnings after accounting for all these individual and departmental characteristics?</a:t>
            </a:r>
            <a:endParaRPr lang="en-US" b="1" dirty="0"/>
          </a:p>
        </p:txBody>
      </p:sp>
      <p:sp>
        <p:nvSpPr>
          <p:cNvPr id="4" name="Slide Number Placeholder 3"/>
          <p:cNvSpPr>
            <a:spLocks noGrp="1"/>
          </p:cNvSpPr>
          <p:nvPr>
            <p:ph type="sldNum" sz="quarter" idx="5"/>
          </p:nvPr>
        </p:nvSpPr>
        <p:spPr/>
        <p:txBody>
          <a:bodyPr/>
          <a:lstStyle/>
          <a:p>
            <a:fld id="{BA33ACD5-AD23-4481-BCE1-C5376272AE80}" type="slidenum">
              <a:rPr lang="en-US" smtClean="0"/>
              <a:t>12</a:t>
            </a:fld>
            <a:endParaRPr lang="en-US"/>
          </a:p>
        </p:txBody>
      </p:sp>
    </p:spTree>
    <p:extLst>
      <p:ext uri="{BB962C8B-B14F-4D97-AF65-F5344CB8AC3E}">
        <p14:creationId xmlns:p14="http://schemas.microsoft.com/office/powerpoint/2010/main" val="3355345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vertical axis on the left shows how much less women earn than men in increments of thousands of dollars, starting at negative $30,000 going up to positive $5,000. (motion to left hand side). Remember, in an ideal world, rank and discipline will account for all the variation in salaries between men and women and eliminate the earnings penalty for being female. </a:t>
            </a:r>
          </a:p>
          <a:p>
            <a:endParaRPr lang="en-US" dirty="0"/>
          </a:p>
          <a:p>
            <a:r>
              <a:rPr lang="en-US" dirty="0"/>
              <a:t>The categories at the top describe the 5 nested models of the OLS regression, starting with Just gender (motion to the left) and looking at the change with each additional model moving ending with “Add department size and percent female”  (motion to the right). Overall, as predicted we see the effect of gender getting smaller as we account for rank, discipline, demographic and departmental characteristics. </a:t>
            </a:r>
          </a:p>
          <a:p>
            <a:endParaRPr lang="en-US" dirty="0"/>
          </a:p>
          <a:p>
            <a:r>
              <a:rPr lang="en-US" dirty="0"/>
              <a:t>When we look a bit more closely, just adding rank cuts the earnings penalty by 76%. Adding in discipline brings the penalty to $1900 or $3700 less than just rank. When we add in demographic characteristics, we see actually the earnings penalty go up $560 to about $2500. Finally when we account for other departmental characteristics we see a 97% decrease down to a penalty of just $63. </a:t>
            </a:r>
          </a:p>
          <a:p>
            <a:endParaRPr lang="en-US" i="1" dirty="0"/>
          </a:p>
          <a:p>
            <a:r>
              <a:rPr lang="en-US" i="1" dirty="0"/>
              <a:t>If time, discuss r square values – close to 78% of variation is accounted for in this model. F was statistically significant at P&lt;.001 for all models.</a:t>
            </a:r>
          </a:p>
        </p:txBody>
      </p:sp>
      <p:sp>
        <p:nvSpPr>
          <p:cNvPr id="4" name="Slide Number Placeholder 3"/>
          <p:cNvSpPr>
            <a:spLocks noGrp="1"/>
          </p:cNvSpPr>
          <p:nvPr>
            <p:ph type="sldNum" sz="quarter" idx="5"/>
          </p:nvPr>
        </p:nvSpPr>
        <p:spPr/>
        <p:txBody>
          <a:bodyPr/>
          <a:lstStyle/>
          <a:p>
            <a:fld id="{BA33ACD5-AD23-4481-BCE1-C5376272AE80}" type="slidenum">
              <a:rPr lang="en-US" smtClean="0"/>
              <a:t>13</a:t>
            </a:fld>
            <a:endParaRPr lang="en-US"/>
          </a:p>
        </p:txBody>
      </p:sp>
    </p:spTree>
    <p:extLst>
      <p:ext uri="{BB962C8B-B14F-4D97-AF65-F5344CB8AC3E}">
        <p14:creationId xmlns:p14="http://schemas.microsoft.com/office/powerpoint/2010/main" val="2609369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Gender’s effect dropped out! So are we in the ideal world? </a:t>
            </a:r>
          </a:p>
          <a:p>
            <a:pPr defTabSz="931774">
              <a:defRPr/>
            </a:pPr>
            <a:endParaRPr lang="en-US" dirty="0"/>
          </a:p>
          <a:p>
            <a:pPr defTabSz="931774">
              <a:defRPr/>
            </a:pPr>
            <a:r>
              <a:rPr lang="en-US" dirty="0"/>
              <a:t>While it’s true that the earnings penalty decreased to $63 in the final model. </a:t>
            </a:r>
          </a:p>
          <a:p>
            <a:pPr defTabSz="931774">
              <a:defRPr/>
            </a:pPr>
            <a:r>
              <a:rPr lang="en-US" dirty="0"/>
              <a:t>So your next question might be what happens with department size and percent female? (click) </a:t>
            </a:r>
          </a:p>
          <a:p>
            <a:pPr defTabSz="931774">
              <a:defRPr/>
            </a:pPr>
            <a:r>
              <a:rPr lang="en-US" dirty="0"/>
              <a:t>So for every 1% the percent female increases, the faculty salary goes down $301. </a:t>
            </a:r>
          </a:p>
          <a:p>
            <a:pPr defTabSz="931774">
              <a:defRPr/>
            </a:pPr>
            <a:endParaRPr lang="en-US" dirty="0"/>
          </a:p>
          <a:p>
            <a:pPr defTabSz="931774">
              <a:defRPr/>
            </a:pPr>
            <a:r>
              <a:rPr lang="en-US" dirty="0"/>
              <a:t>In other words, Assistant Professors in </a:t>
            </a:r>
            <a:r>
              <a:rPr lang="en-US" dirty="0">
                <a:solidFill>
                  <a:srgbClr val="7030A0"/>
                </a:solidFill>
              </a:rPr>
              <a:t>40% Female department </a:t>
            </a:r>
            <a:r>
              <a:rPr lang="en-US" dirty="0"/>
              <a:t>earn about </a:t>
            </a:r>
            <a:r>
              <a:rPr lang="en-US" dirty="0">
                <a:solidFill>
                  <a:schemeClr val="accent2"/>
                </a:solidFill>
              </a:rPr>
              <a:t>$12,000 less </a:t>
            </a:r>
            <a:r>
              <a:rPr lang="en-US" dirty="0"/>
              <a:t>than their counterparts in an </a:t>
            </a:r>
            <a:r>
              <a:rPr lang="en-US" dirty="0">
                <a:solidFill>
                  <a:schemeClr val="accent3">
                    <a:lumMod val="75000"/>
                  </a:schemeClr>
                </a:solidFill>
              </a:rPr>
              <a:t>all-male department </a:t>
            </a:r>
            <a:r>
              <a:rPr lang="en-US" dirty="0"/>
              <a:t>of the same size. </a:t>
            </a:r>
          </a:p>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14</a:t>
            </a:fld>
            <a:endParaRPr lang="en-US"/>
          </a:p>
        </p:txBody>
      </p:sp>
    </p:spTree>
    <p:extLst>
      <p:ext uri="{BB962C8B-B14F-4D97-AF65-F5344CB8AC3E}">
        <p14:creationId xmlns:p14="http://schemas.microsoft.com/office/powerpoint/2010/main" val="329273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How Does the Percentage Female of Department Affect Salary?</a:t>
            </a:r>
          </a:p>
          <a:p>
            <a:pPr defTabSz="931774">
              <a:defRPr/>
            </a:pPr>
            <a:r>
              <a:rPr lang="en-US" dirty="0"/>
              <a:t>What I’ve constructed on this slide is a graph of 5 real departments with their corresponding percent female, and I’ve graphed the mean salaries of assistant professors from those departments in thousands of dollars, as you can see in the vertical axis on the left – (gesture). The departments from least female to most female, are computer science (7%) on the left, molecular biology at 20% female, Criminal Justice at 40% female, Communication at 60% female and Women and Gender studies coming in at a whopping 93% female (who’s surprised?). I’ve included here the actual mean salaries calculated from the assistant professors within those departments.</a:t>
            </a:r>
          </a:p>
          <a:p>
            <a:pPr defTabSz="931774">
              <a:defRPr/>
            </a:pPr>
            <a:r>
              <a:rPr lang="en-US" dirty="0"/>
              <a:t>So  looking at salary we see it steadily declines by nearly 25% between computer science and women and gender studies. A difference of $27,000 is equivalent to almost two years of tuition at Northeastern State University.</a:t>
            </a:r>
          </a:p>
        </p:txBody>
      </p:sp>
      <p:sp>
        <p:nvSpPr>
          <p:cNvPr id="4" name="Slide Number Placeholder 3"/>
          <p:cNvSpPr>
            <a:spLocks noGrp="1"/>
          </p:cNvSpPr>
          <p:nvPr>
            <p:ph type="sldNum" sz="quarter" idx="5"/>
          </p:nvPr>
        </p:nvSpPr>
        <p:spPr/>
        <p:txBody>
          <a:bodyPr/>
          <a:lstStyle/>
          <a:p>
            <a:fld id="{BA33ACD5-AD23-4481-BCE1-C5376272AE80}" type="slidenum">
              <a:rPr lang="en-US" smtClean="0"/>
              <a:t>15</a:t>
            </a:fld>
            <a:endParaRPr lang="en-US"/>
          </a:p>
        </p:txBody>
      </p:sp>
    </p:spTree>
    <p:extLst>
      <p:ext uri="{BB962C8B-B14F-4D97-AF65-F5344CB8AC3E}">
        <p14:creationId xmlns:p14="http://schemas.microsoft.com/office/powerpoint/2010/main" val="2750230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Key Takeaways: To summarize, we see that gender of the individual faculty member drops out in the model that accounts for department size and gender composition, but the earnings penalty of close to $25,000 for women appears to remain because of how faculty are segregated into gendered departments—as we saw in the Women and Gender Studies salaries compared to the Computer Science salaries. </a:t>
            </a:r>
          </a:p>
          <a:p>
            <a:pPr defTabSz="931774">
              <a:defRPr/>
            </a:pPr>
            <a:r>
              <a:rPr lang="en-US" dirty="0"/>
              <a:t>This is a strength of my study because it extends the research I mentioned at the start of my talk.  Similarly, Federal Court Rulings (</a:t>
            </a:r>
            <a:r>
              <a:rPr lang="en-US" i="1" dirty="0" err="1"/>
              <a:t>Sauceda</a:t>
            </a:r>
            <a:r>
              <a:rPr lang="en-US" i="1" dirty="0"/>
              <a:t> v. University of Texas-Brownsville</a:t>
            </a:r>
            <a:r>
              <a:rPr lang="en-US" dirty="0"/>
              <a:t>, 2013) state that the equal pay act was created to correct for the sexist market forces that classify some fields and skills as “feminine” and thereby deem them less valuable. Universities perpetuate this inequity by unquestioningly reifying structural sexism through undervaluing and underpaying scholars in feminized fields. Looking forward it would be helpful to examine how the earnings penalty changes over time (this was a weakness of my study), as well as whether or not working in gendered departments affects males and females the same way. Thank you so much for your time.</a:t>
            </a:r>
          </a:p>
          <a:p>
            <a:pPr defTabSz="931774">
              <a:defRPr/>
            </a:pPr>
            <a:endParaRPr lang="en-US" dirty="0"/>
          </a:p>
          <a:p>
            <a:pPr marL="0" marR="0" lvl="0" indent="0" algn="l" defTabSz="931774"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Discipline is not a neutral factor it is a gendered factor used to segregate women into lower paying jobs.</a:t>
            </a:r>
          </a:p>
          <a:p>
            <a:pPr defTabSz="931774">
              <a:defRPr/>
            </a:pPr>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16</a:t>
            </a:fld>
            <a:endParaRPr lang="en-US"/>
          </a:p>
        </p:txBody>
      </p:sp>
    </p:spTree>
    <p:extLst>
      <p:ext uri="{BB962C8B-B14F-4D97-AF65-F5344CB8AC3E}">
        <p14:creationId xmlns:p14="http://schemas.microsoft.com/office/powerpoint/2010/main" val="904345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terms of rank, my dataset included faculty from five ranks, as listed from lowest to highest rank (gesture) going from bottom to top on the left side of the screen. This figure shows the percentage of faculty at each of the five ranks. Assistant Professors and Professors are each 27% of faculty, associate professors at 25% are close behind. There are slightly more distinguished professors than NTTs, both making up much smaller percentages than the other two.</a:t>
            </a:r>
          </a:p>
          <a:p>
            <a:r>
              <a:rPr lang="en-US" b="0" dirty="0"/>
              <a:t>The ranks also correspond with salaries to a large degree.</a:t>
            </a:r>
          </a:p>
        </p:txBody>
      </p:sp>
      <p:sp>
        <p:nvSpPr>
          <p:cNvPr id="4" name="Slide Number Placeholder 3"/>
          <p:cNvSpPr>
            <a:spLocks noGrp="1"/>
          </p:cNvSpPr>
          <p:nvPr>
            <p:ph type="sldNum" sz="quarter" idx="5"/>
          </p:nvPr>
        </p:nvSpPr>
        <p:spPr/>
        <p:txBody>
          <a:bodyPr/>
          <a:lstStyle/>
          <a:p>
            <a:fld id="{BA33ACD5-AD23-4481-BCE1-C5376272AE80}" type="slidenum">
              <a:rPr lang="en-US" smtClean="0"/>
              <a:t>19</a:t>
            </a:fld>
            <a:endParaRPr lang="en-US"/>
          </a:p>
        </p:txBody>
      </p:sp>
    </p:spTree>
    <p:extLst>
      <p:ext uri="{BB962C8B-B14F-4D97-AF65-F5344CB8AC3E}">
        <p14:creationId xmlns:p14="http://schemas.microsoft.com/office/powerpoint/2010/main" val="1546933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20</a:t>
            </a:fld>
            <a:endParaRPr lang="en-US"/>
          </a:p>
        </p:txBody>
      </p:sp>
    </p:spTree>
    <p:extLst>
      <p:ext uri="{BB962C8B-B14F-4D97-AF65-F5344CB8AC3E}">
        <p14:creationId xmlns:p14="http://schemas.microsoft.com/office/powerpoint/2010/main" val="448798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graphic shows the percent of male and female faculty by what percent female their department is. On the </a:t>
            </a:r>
            <a:r>
              <a:rPr lang="en-US" dirty="0" err="1"/>
              <a:t>lefthand</a:t>
            </a:r>
            <a:r>
              <a:rPr lang="en-US" dirty="0"/>
              <a:t> side (gesture) you’ll see the percent of faculty of that gender ranging from 0 at the bottom to 45% at the top. And along the horizontal axis (gesture), you’ll see the percent of the department faculty who are female going from 0 up to 60 or higher. </a:t>
            </a:r>
          </a:p>
          <a:p>
            <a:endParaRPr lang="en-US" dirty="0"/>
          </a:p>
          <a:p>
            <a:r>
              <a:rPr lang="en-US" i="1" dirty="0"/>
              <a:t>The mean %female for all faculty is 40% with a standard deviation of 20, so the middle two categories are within 1 standard deviation, while the outer categories are within 2 standard deviations. </a:t>
            </a:r>
          </a:p>
          <a:p>
            <a:endParaRPr lang="en-US" dirty="0"/>
          </a:p>
          <a:p>
            <a:r>
              <a:rPr lang="en-US" dirty="0"/>
              <a:t>Like before, males are green and females are purple. </a:t>
            </a:r>
          </a:p>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22</a:t>
            </a:fld>
            <a:endParaRPr lang="en-US"/>
          </a:p>
        </p:txBody>
      </p:sp>
    </p:spTree>
    <p:extLst>
      <p:ext uri="{BB962C8B-B14F-4D97-AF65-F5344CB8AC3E}">
        <p14:creationId xmlns:p14="http://schemas.microsoft.com/office/powerpoint/2010/main" val="404685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first questions we might ask is what constitutes a gender pay gap and is there one for faculty?</a:t>
            </a:r>
          </a:p>
          <a:p>
            <a:endParaRPr lang="en-US" dirty="0"/>
          </a:p>
          <a:p>
            <a:r>
              <a:rPr lang="en-US" dirty="0"/>
              <a:t>Generally research has looked at the “gender pay gap” in terms of how </a:t>
            </a:r>
            <a:r>
              <a:rPr lang="en-US" dirty="0" err="1"/>
              <a:t>aklomuch</a:t>
            </a:r>
            <a:r>
              <a:rPr lang="en-US" dirty="0"/>
              <a:t> less women make than men. (click) here we see Pew researchers have graphed the their data as the percent of men’s median earnings on the vertical axis (point) across years on the bottom here (point) (Point to lines). You can see from the chart women are still making less than 90% of men’s pay even in 2017. [click] The news has covered these types of studies to make that information more accessible to the broader public, as in this USA today article (point). [click] But is the same true for faculty?</a:t>
            </a:r>
          </a:p>
          <a:p>
            <a:endParaRPr lang="en-US" dirty="0"/>
          </a:p>
        </p:txBody>
      </p:sp>
      <p:sp>
        <p:nvSpPr>
          <p:cNvPr id="4" name="Slide Number Placeholder 3"/>
          <p:cNvSpPr>
            <a:spLocks noGrp="1"/>
          </p:cNvSpPr>
          <p:nvPr>
            <p:ph type="sldNum" sz="quarter" idx="5"/>
          </p:nvPr>
        </p:nvSpPr>
        <p:spPr/>
        <p:txBody>
          <a:bodyPr/>
          <a:lstStyle/>
          <a:p>
            <a:fld id="{BA33ACD5-AD23-4481-BCE1-C5376272AE80}" type="slidenum">
              <a:rPr lang="en-US" smtClean="0"/>
              <a:t>23</a:t>
            </a:fld>
            <a:endParaRPr lang="en-US"/>
          </a:p>
        </p:txBody>
      </p:sp>
    </p:spTree>
    <p:extLst>
      <p:ext uri="{BB962C8B-B14F-4D97-AF65-F5344CB8AC3E}">
        <p14:creationId xmlns:p14="http://schemas.microsoft.com/office/powerpoint/2010/main" val="1606857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As you can see [click], we have an example of the gap between what a man earns (light purple) and how much less a woman earns (dark purple), documented in 2016 by the Census bureau. Each line represents a profession(point), with salary plotted on the horizontal axis which is measured in increments of $25,000. </a:t>
            </a:r>
          </a:p>
          <a:p>
            <a:endParaRPr lang="en-US" dirty="0"/>
          </a:p>
          <a:p>
            <a:r>
              <a:rPr lang="en-US" dirty="0"/>
              <a:t>You’ll notice the second to last category in this view of the chart is “Post-secondary teachers” also known as college and university faculty. It looks like that line indicates a difference of close to $13,000, so we see as of 2016 female faculty were earning almost 20% less than male faculty. [click] </a:t>
            </a:r>
          </a:p>
          <a:p>
            <a:endParaRPr lang="en-US" dirty="0"/>
          </a:p>
          <a:p>
            <a:r>
              <a:rPr lang="en-US" dirty="0"/>
              <a:t>According to the Chronicle of Higher Education, [click] women still earned less than men [motion to slide] among faculty as recently as March 2017. So how have people studied this issue before?</a:t>
            </a:r>
          </a:p>
        </p:txBody>
      </p:sp>
      <p:sp>
        <p:nvSpPr>
          <p:cNvPr id="4" name="Slide Number Placeholder 3"/>
          <p:cNvSpPr>
            <a:spLocks noGrp="1"/>
          </p:cNvSpPr>
          <p:nvPr>
            <p:ph type="sldNum" sz="quarter" idx="5"/>
          </p:nvPr>
        </p:nvSpPr>
        <p:spPr/>
        <p:txBody>
          <a:bodyPr/>
          <a:lstStyle/>
          <a:p>
            <a:fld id="{BA33ACD5-AD23-4481-BCE1-C5376272AE80}" type="slidenum">
              <a:rPr lang="en-US" smtClean="0"/>
              <a:t>24</a:t>
            </a:fld>
            <a:endParaRPr lang="en-US"/>
          </a:p>
        </p:txBody>
      </p:sp>
    </p:spTree>
    <p:extLst>
      <p:ext uri="{BB962C8B-B14F-4D97-AF65-F5344CB8AC3E}">
        <p14:creationId xmlns:p14="http://schemas.microsoft.com/office/powerpoint/2010/main" val="118181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740F3-0695-4E0F-BBF4-C513F3F2082D}"/>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07517854-AC25-4933-96FD-FDB7F170E6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D700D3-11C2-4CEA-8D6C-E9FF25C8A6FD}"/>
              </a:ext>
            </a:extLst>
          </p:cNvPr>
          <p:cNvSpPr>
            <a:spLocks noGrp="1"/>
          </p:cNvSpPr>
          <p:nvPr>
            <p:ph type="dt" sz="half" idx="10"/>
          </p:nvPr>
        </p:nvSpPr>
        <p:spPr/>
        <p:txBody>
          <a:bodyPr/>
          <a:lstStyle/>
          <a:p>
            <a:fld id="{06E1D4E8-F18C-4FFA-9381-3FC732F69EEF}" type="datetime1">
              <a:rPr lang="en-US" smtClean="0"/>
              <a:t>4/27/2019</a:t>
            </a:fld>
            <a:endParaRPr lang="en-US"/>
          </a:p>
        </p:txBody>
      </p:sp>
      <p:sp>
        <p:nvSpPr>
          <p:cNvPr id="5" name="Footer Placeholder 4">
            <a:extLst>
              <a:ext uri="{FF2B5EF4-FFF2-40B4-BE49-F238E27FC236}">
                <a16:creationId xmlns:a16="http://schemas.microsoft.com/office/drawing/2014/main" id="{F8A974BD-8FC3-4F5A-87D8-574FE44B3C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4F5FB-C682-4196-8626-54F75EE9EECC}"/>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3237614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0556C-C4A8-45BF-A73E-F823889AD08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8900BC2-0901-4707-B4DF-5BFDF20409CC}"/>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613AB03-DF17-494C-B66C-2CFD7C340EB9}"/>
              </a:ext>
            </a:extLst>
          </p:cNvPr>
          <p:cNvSpPr>
            <a:spLocks noGrp="1"/>
          </p:cNvSpPr>
          <p:nvPr>
            <p:ph type="dt" sz="half" idx="10"/>
          </p:nvPr>
        </p:nvSpPr>
        <p:spPr/>
        <p:txBody>
          <a:bodyPr/>
          <a:lstStyle/>
          <a:p>
            <a:fld id="{3BF11B2F-A8BB-4193-9C27-B0139D6F2571}" type="datetime1">
              <a:rPr lang="en-US" smtClean="0"/>
              <a:t>4/27/2019</a:t>
            </a:fld>
            <a:endParaRPr lang="en-US"/>
          </a:p>
        </p:txBody>
      </p:sp>
      <p:sp>
        <p:nvSpPr>
          <p:cNvPr id="5" name="Footer Placeholder 4">
            <a:extLst>
              <a:ext uri="{FF2B5EF4-FFF2-40B4-BE49-F238E27FC236}">
                <a16:creationId xmlns:a16="http://schemas.microsoft.com/office/drawing/2014/main" id="{DC158571-3502-4593-B290-9E13C3AE6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107AF4-E2D5-4DCD-B937-4F8FF455E356}"/>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3300710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74A85-1B7B-41FE-A613-05A29996EE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AFFF97-F671-4354-A1F1-EC93F604C5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FCA699-EFA6-4357-87E4-122E266BF421}"/>
              </a:ext>
            </a:extLst>
          </p:cNvPr>
          <p:cNvSpPr>
            <a:spLocks noGrp="1"/>
          </p:cNvSpPr>
          <p:nvPr>
            <p:ph type="dt" sz="half" idx="10"/>
          </p:nvPr>
        </p:nvSpPr>
        <p:spPr/>
        <p:txBody>
          <a:bodyPr/>
          <a:lstStyle/>
          <a:p>
            <a:fld id="{81FC88BB-677C-4867-BA46-B967D91D8E78}" type="datetime1">
              <a:rPr lang="en-US" smtClean="0"/>
              <a:t>4/27/2019</a:t>
            </a:fld>
            <a:endParaRPr lang="en-US"/>
          </a:p>
        </p:txBody>
      </p:sp>
      <p:sp>
        <p:nvSpPr>
          <p:cNvPr id="5" name="Footer Placeholder 4">
            <a:extLst>
              <a:ext uri="{FF2B5EF4-FFF2-40B4-BE49-F238E27FC236}">
                <a16:creationId xmlns:a16="http://schemas.microsoft.com/office/drawing/2014/main" id="{6BDF342A-DD6A-4162-A1E4-286D51E9D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E7FE39-4FEE-4838-BEF1-E0B1803037C1}"/>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2157625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3894-A398-47DF-8CA1-DF2957D24F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F94A72-2611-4046-88B1-02B052642D9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A46409-F7A4-419E-9B8F-091504FCE78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2F88DD-7F2A-4044-8499-A248ACCE54CE}"/>
              </a:ext>
            </a:extLst>
          </p:cNvPr>
          <p:cNvSpPr>
            <a:spLocks noGrp="1"/>
          </p:cNvSpPr>
          <p:nvPr>
            <p:ph type="dt" sz="half" idx="10"/>
          </p:nvPr>
        </p:nvSpPr>
        <p:spPr/>
        <p:txBody>
          <a:bodyPr/>
          <a:lstStyle/>
          <a:p>
            <a:fld id="{7EB2FB5D-4BD4-457B-A642-252E963AE91F}" type="datetime1">
              <a:rPr lang="en-US" smtClean="0"/>
              <a:t>4/27/2019</a:t>
            </a:fld>
            <a:endParaRPr lang="en-US"/>
          </a:p>
        </p:txBody>
      </p:sp>
      <p:sp>
        <p:nvSpPr>
          <p:cNvPr id="6" name="Footer Placeholder 5">
            <a:extLst>
              <a:ext uri="{FF2B5EF4-FFF2-40B4-BE49-F238E27FC236}">
                <a16:creationId xmlns:a16="http://schemas.microsoft.com/office/drawing/2014/main" id="{C3A34129-F34A-4986-9F6A-99CA3A3D1C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6F62D3-3DF2-408D-BF31-961FE8BF64F6}"/>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1097130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999F-15BB-443E-B109-D6D22AB2E0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3D9963-8FB9-4FB2-941B-B19FF21E1F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099454D-5D8E-475F-B5EF-81A687A60D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063ADE-5FC7-469D-9BC2-BE63355E16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44C3F7-BDC8-4DE5-A8E4-10C7E27FB0B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B0AE19-19BD-4C71-B8A2-596E47AEE089}"/>
              </a:ext>
            </a:extLst>
          </p:cNvPr>
          <p:cNvSpPr>
            <a:spLocks noGrp="1"/>
          </p:cNvSpPr>
          <p:nvPr>
            <p:ph type="dt" sz="half" idx="10"/>
          </p:nvPr>
        </p:nvSpPr>
        <p:spPr/>
        <p:txBody>
          <a:bodyPr/>
          <a:lstStyle/>
          <a:p>
            <a:fld id="{00BE2AE0-2F1A-473D-AA65-9967814732BE}" type="datetime1">
              <a:rPr lang="en-US" smtClean="0"/>
              <a:t>4/27/2019</a:t>
            </a:fld>
            <a:endParaRPr lang="en-US"/>
          </a:p>
        </p:txBody>
      </p:sp>
      <p:sp>
        <p:nvSpPr>
          <p:cNvPr id="8" name="Footer Placeholder 7">
            <a:extLst>
              <a:ext uri="{FF2B5EF4-FFF2-40B4-BE49-F238E27FC236}">
                <a16:creationId xmlns:a16="http://schemas.microsoft.com/office/drawing/2014/main" id="{BABC43BE-ED08-4B39-B50D-4B2F362179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E808A6-09EE-44D0-84A5-ECD1E562E296}"/>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255857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668A0-0CDB-4B2E-9706-E66536FA3C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4E6619-AF2F-434D-9470-BBD9CE598A84}"/>
              </a:ext>
            </a:extLst>
          </p:cNvPr>
          <p:cNvSpPr>
            <a:spLocks noGrp="1"/>
          </p:cNvSpPr>
          <p:nvPr>
            <p:ph type="dt" sz="half" idx="10"/>
          </p:nvPr>
        </p:nvSpPr>
        <p:spPr/>
        <p:txBody>
          <a:bodyPr/>
          <a:lstStyle/>
          <a:p>
            <a:fld id="{27B1CC10-A763-43B9-985E-91F2EBF3C9DA}" type="datetime1">
              <a:rPr lang="en-US" smtClean="0"/>
              <a:t>4/27/2019</a:t>
            </a:fld>
            <a:endParaRPr lang="en-US"/>
          </a:p>
        </p:txBody>
      </p:sp>
      <p:sp>
        <p:nvSpPr>
          <p:cNvPr id="4" name="Footer Placeholder 3">
            <a:extLst>
              <a:ext uri="{FF2B5EF4-FFF2-40B4-BE49-F238E27FC236}">
                <a16:creationId xmlns:a16="http://schemas.microsoft.com/office/drawing/2014/main" id="{95807CF1-72F9-4BC1-A6EC-768C13E41E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B95DBF-AA76-4BBE-BCD5-6EAF087CC5A2}"/>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2255685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46435F-C471-47BA-B82E-DEC5C2F803B1}"/>
              </a:ext>
            </a:extLst>
          </p:cNvPr>
          <p:cNvSpPr>
            <a:spLocks noGrp="1"/>
          </p:cNvSpPr>
          <p:nvPr>
            <p:ph type="dt" sz="half" idx="10"/>
          </p:nvPr>
        </p:nvSpPr>
        <p:spPr/>
        <p:txBody>
          <a:bodyPr/>
          <a:lstStyle/>
          <a:p>
            <a:fld id="{A0B44936-B27E-4CC1-A491-CBC72F32FFB7}" type="datetime1">
              <a:rPr lang="en-US" smtClean="0"/>
              <a:t>4/27/2019</a:t>
            </a:fld>
            <a:endParaRPr lang="en-US"/>
          </a:p>
        </p:txBody>
      </p:sp>
      <p:sp>
        <p:nvSpPr>
          <p:cNvPr id="3" name="Footer Placeholder 2">
            <a:extLst>
              <a:ext uri="{FF2B5EF4-FFF2-40B4-BE49-F238E27FC236}">
                <a16:creationId xmlns:a16="http://schemas.microsoft.com/office/drawing/2014/main" id="{23C0FD37-B8F2-4BFD-ABEA-AE89FC50EF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AC1419-C3B4-4EBB-881D-14933422AAD6}"/>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598208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C4AE-9666-4D04-8686-9B121B4EE7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78BBE4-84B5-4479-A2D7-0E494D35CE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039CA1-299B-4AF9-AA06-F5D954BE6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B49F235-7864-4AD4-8D91-351D59BACB7C}"/>
              </a:ext>
            </a:extLst>
          </p:cNvPr>
          <p:cNvSpPr>
            <a:spLocks noGrp="1"/>
          </p:cNvSpPr>
          <p:nvPr>
            <p:ph type="dt" sz="half" idx="10"/>
          </p:nvPr>
        </p:nvSpPr>
        <p:spPr/>
        <p:txBody>
          <a:bodyPr/>
          <a:lstStyle/>
          <a:p>
            <a:fld id="{34437A35-5FB8-4FCC-909D-7C5A47E391DE}" type="datetime1">
              <a:rPr lang="en-US" smtClean="0"/>
              <a:t>4/27/2019</a:t>
            </a:fld>
            <a:endParaRPr lang="en-US"/>
          </a:p>
        </p:txBody>
      </p:sp>
      <p:sp>
        <p:nvSpPr>
          <p:cNvPr id="6" name="Footer Placeholder 5">
            <a:extLst>
              <a:ext uri="{FF2B5EF4-FFF2-40B4-BE49-F238E27FC236}">
                <a16:creationId xmlns:a16="http://schemas.microsoft.com/office/drawing/2014/main" id="{36E4D3BF-C4CA-4254-B576-98078E6DD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1A557E-EE83-4C45-B934-8D6C8AEE3E9D}"/>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2403924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BF5BC-2FCE-4AB8-8D93-2FB8747231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7F257A-9799-4A72-98D9-EE2734144A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DDF70B-5DAC-4C18-9379-32021B490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EC1089-9341-40D2-994D-3ABBD8606B7E}"/>
              </a:ext>
            </a:extLst>
          </p:cNvPr>
          <p:cNvSpPr>
            <a:spLocks noGrp="1"/>
          </p:cNvSpPr>
          <p:nvPr>
            <p:ph type="dt" sz="half" idx="10"/>
          </p:nvPr>
        </p:nvSpPr>
        <p:spPr/>
        <p:txBody>
          <a:bodyPr/>
          <a:lstStyle/>
          <a:p>
            <a:fld id="{FD6AB17D-15EF-47D9-8640-91FCCF66E14B}" type="datetime1">
              <a:rPr lang="en-US" smtClean="0"/>
              <a:t>4/27/2019</a:t>
            </a:fld>
            <a:endParaRPr lang="en-US"/>
          </a:p>
        </p:txBody>
      </p:sp>
      <p:sp>
        <p:nvSpPr>
          <p:cNvPr id="6" name="Footer Placeholder 5">
            <a:extLst>
              <a:ext uri="{FF2B5EF4-FFF2-40B4-BE49-F238E27FC236}">
                <a16:creationId xmlns:a16="http://schemas.microsoft.com/office/drawing/2014/main" id="{07673F57-24F2-4903-A9D9-FEC42A626A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257688-9993-4B00-BE6F-AF6827CFE434}"/>
              </a:ext>
            </a:extLst>
          </p:cNvPr>
          <p:cNvSpPr>
            <a:spLocks noGrp="1"/>
          </p:cNvSpPr>
          <p:nvPr>
            <p:ph type="sldNum" sz="quarter" idx="12"/>
          </p:nvPr>
        </p:nvSpPr>
        <p:spPr/>
        <p:txBody>
          <a:bodyPr/>
          <a:lstStyle/>
          <a:p>
            <a:fld id="{F788329F-22E0-4784-BBEE-13FB0D222ED4}" type="slidenum">
              <a:rPr lang="en-US" smtClean="0"/>
              <a:t>‹#›</a:t>
            </a:fld>
            <a:endParaRPr lang="en-US"/>
          </a:p>
        </p:txBody>
      </p:sp>
    </p:spTree>
    <p:extLst>
      <p:ext uri="{BB962C8B-B14F-4D97-AF65-F5344CB8AC3E}">
        <p14:creationId xmlns:p14="http://schemas.microsoft.com/office/powerpoint/2010/main" val="1778739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43CF6-DD0E-48BD-8220-78D700AD3863}"/>
              </a:ext>
            </a:extLst>
          </p:cNvPr>
          <p:cNvSpPr>
            <a:spLocks noGrp="1"/>
          </p:cNvSpPr>
          <p:nvPr>
            <p:ph type="title"/>
          </p:nvPr>
        </p:nvSpPr>
        <p:spPr>
          <a:xfrm>
            <a:off x="838200" y="365125"/>
            <a:ext cx="10515600" cy="1325563"/>
          </a:xfrm>
          <a:prstGeom prst="rect">
            <a:avLst/>
          </a:prstGeom>
          <a:ln w="38100">
            <a:solidFill>
              <a:schemeClr val="accent3"/>
            </a:solidFill>
          </a:ln>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7EAA1E9-FB23-4ED7-9764-E5EA52E0DD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B32BE46-1AF9-40BA-B6E2-2BE406D938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92705C-7379-418B-8B12-D5E4C4AF8F8C}" type="datetime1">
              <a:rPr lang="en-US" smtClean="0"/>
              <a:t>4/27/2019</a:t>
            </a:fld>
            <a:endParaRPr lang="en-US"/>
          </a:p>
        </p:txBody>
      </p:sp>
      <p:sp>
        <p:nvSpPr>
          <p:cNvPr id="5" name="Footer Placeholder 4">
            <a:extLst>
              <a:ext uri="{FF2B5EF4-FFF2-40B4-BE49-F238E27FC236}">
                <a16:creationId xmlns:a16="http://schemas.microsoft.com/office/drawing/2014/main" id="{46BB8677-DC95-4249-9C7C-41F4D1BB60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F24D27-1C6A-4EBC-8D8D-5C15670ECB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8329F-22E0-4784-BBEE-13FB0D222ED4}" type="slidenum">
              <a:rPr lang="en-US" smtClean="0"/>
              <a:t>‹#›</a:t>
            </a:fld>
            <a:endParaRPr lang="en-US"/>
          </a:p>
        </p:txBody>
      </p:sp>
    </p:spTree>
    <p:extLst>
      <p:ext uri="{BB962C8B-B14F-4D97-AF65-F5344CB8AC3E}">
        <p14:creationId xmlns:p14="http://schemas.microsoft.com/office/powerpoint/2010/main" val="65144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bit.ly/2HjsGzb" TargetMode="External"/><Relationship Id="rId5" Type="http://schemas.openxmlformats.org/officeDocument/2006/relationships/hyperlink" Target="https://bit.ly/2HP4W9z"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66C9-AC20-483A-B3BA-9974204331C3}"/>
              </a:ext>
            </a:extLst>
          </p:cNvPr>
          <p:cNvSpPr>
            <a:spLocks noGrp="1"/>
          </p:cNvSpPr>
          <p:nvPr>
            <p:ph type="ctrTitle"/>
          </p:nvPr>
        </p:nvSpPr>
        <p:spPr>
          <a:xfrm>
            <a:off x="1120365" y="816337"/>
            <a:ext cx="6978605" cy="2878585"/>
          </a:xfrm>
        </p:spPr>
        <p:txBody>
          <a:bodyPr anchor="ctr">
            <a:noAutofit/>
          </a:bodyPr>
          <a:lstStyle/>
          <a:p>
            <a:pPr algn="l"/>
            <a:r>
              <a:rPr lang="en-US" sz="5400" b="1" dirty="0"/>
              <a:t>Engendering Regression:</a:t>
            </a:r>
            <a:br>
              <a:rPr lang="en-US" sz="5400" dirty="0"/>
            </a:br>
            <a:r>
              <a:rPr lang="en-US" sz="4800" dirty="0"/>
              <a:t>Gender Pay Inequity in </a:t>
            </a:r>
            <a:br>
              <a:rPr lang="en-US" sz="4800" dirty="0"/>
            </a:br>
            <a:r>
              <a:rPr lang="en-US" sz="4800" dirty="0"/>
              <a:t>Faculty Salaries</a:t>
            </a:r>
            <a:endParaRPr lang="en-US" sz="5400" dirty="0"/>
          </a:p>
        </p:txBody>
      </p:sp>
      <p:sp>
        <p:nvSpPr>
          <p:cNvPr id="3" name="Subtitle 2">
            <a:extLst>
              <a:ext uri="{FF2B5EF4-FFF2-40B4-BE49-F238E27FC236}">
                <a16:creationId xmlns:a16="http://schemas.microsoft.com/office/drawing/2014/main" id="{48B86E11-6725-4F4D-9FC1-4AAC61EE97D0}"/>
              </a:ext>
            </a:extLst>
          </p:cNvPr>
          <p:cNvSpPr>
            <a:spLocks noGrp="1"/>
          </p:cNvSpPr>
          <p:nvPr>
            <p:ph type="subTitle" idx="1"/>
          </p:nvPr>
        </p:nvSpPr>
        <p:spPr>
          <a:xfrm>
            <a:off x="1120364" y="4264089"/>
            <a:ext cx="6978605" cy="1777573"/>
          </a:xfrm>
          <a:ln w="38100">
            <a:solidFill>
              <a:schemeClr val="accent5"/>
            </a:solidFill>
          </a:ln>
        </p:spPr>
        <p:txBody>
          <a:bodyPr>
            <a:normAutofit/>
          </a:bodyPr>
          <a:lstStyle/>
          <a:p>
            <a:pPr algn="l"/>
            <a:r>
              <a:rPr lang="en-US" sz="4000" dirty="0"/>
              <a:t>Nora Devlin</a:t>
            </a:r>
          </a:p>
          <a:p>
            <a:pPr algn="l"/>
            <a:r>
              <a:rPr lang="en-US" sz="4000" dirty="0"/>
              <a:t>AERA, Toronto—April 8, 2019</a:t>
            </a:r>
          </a:p>
        </p:txBody>
      </p:sp>
      <p:pic>
        <p:nvPicPr>
          <p:cNvPr id="32" name="Graphic 31">
            <a:extLst>
              <a:ext uri="{FF2B5EF4-FFF2-40B4-BE49-F238E27FC236}">
                <a16:creationId xmlns:a16="http://schemas.microsoft.com/office/drawing/2014/main" id="{C5060F63-38B9-452B-B251-0B6E94D7D4A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sp>
        <p:nvSpPr>
          <p:cNvPr id="4" name="Slide Number Placeholder 3">
            <a:extLst>
              <a:ext uri="{FF2B5EF4-FFF2-40B4-BE49-F238E27FC236}">
                <a16:creationId xmlns:a16="http://schemas.microsoft.com/office/drawing/2014/main" id="{A0DB0B7A-6A65-4922-BE3E-B7F325F81215}"/>
              </a:ext>
            </a:extLst>
          </p:cNvPr>
          <p:cNvSpPr>
            <a:spLocks noGrp="1"/>
          </p:cNvSpPr>
          <p:nvPr>
            <p:ph type="sldNum" sz="quarter" idx="12"/>
          </p:nvPr>
        </p:nvSpPr>
        <p:spPr>
          <a:xfrm>
            <a:off x="9123558" y="6356350"/>
            <a:ext cx="2743200" cy="365125"/>
          </a:xfrm>
        </p:spPr>
        <p:txBody>
          <a:bodyPr>
            <a:normAutofit/>
          </a:bodyPr>
          <a:lstStyle/>
          <a:p>
            <a:pPr>
              <a:spcAft>
                <a:spcPts val="600"/>
              </a:spcAft>
            </a:pPr>
            <a:fld id="{F788329F-22E0-4784-BBEE-13FB0D222ED4}" type="slidenum">
              <a:rPr lang="en-US" smtClean="0"/>
              <a:pPr>
                <a:spcAft>
                  <a:spcPts val="600"/>
                </a:spcAft>
              </a:pPr>
              <a:t>1</a:t>
            </a:fld>
            <a:endParaRPr lang="en-US"/>
          </a:p>
        </p:txBody>
      </p:sp>
    </p:spTree>
    <p:extLst>
      <p:ext uri="{BB962C8B-B14F-4D97-AF65-F5344CB8AC3E}">
        <p14:creationId xmlns:p14="http://schemas.microsoft.com/office/powerpoint/2010/main" val="2510698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2BC1-D8A5-480A-8DE6-04BF8F306E29}"/>
              </a:ext>
            </a:extLst>
          </p:cNvPr>
          <p:cNvSpPr>
            <a:spLocks noGrp="1"/>
          </p:cNvSpPr>
          <p:nvPr>
            <p:ph type="title"/>
          </p:nvPr>
        </p:nvSpPr>
        <p:spPr>
          <a:xfrm>
            <a:off x="403860" y="308678"/>
            <a:ext cx="11384280" cy="1132931"/>
          </a:xfrm>
          <a:ln w="38100"/>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n-US" dirty="0">
                <a:latin typeface="+mj-lt"/>
              </a:rPr>
              <a:t>Recent Salary Studies </a:t>
            </a:r>
            <a:br>
              <a:rPr lang="en-US" dirty="0">
                <a:latin typeface="+mj-lt"/>
              </a:rPr>
            </a:br>
            <a:r>
              <a:rPr lang="en-US" dirty="0">
                <a:latin typeface="+mj-lt"/>
              </a:rPr>
              <a:t>Move Away from Just Gender</a:t>
            </a:r>
          </a:p>
        </p:txBody>
      </p:sp>
      <p:sp>
        <p:nvSpPr>
          <p:cNvPr id="3" name="Content Placeholder 2">
            <a:extLst>
              <a:ext uri="{FF2B5EF4-FFF2-40B4-BE49-F238E27FC236}">
                <a16:creationId xmlns:a16="http://schemas.microsoft.com/office/drawing/2014/main" id="{D931232D-3961-42EA-8A79-57796C669E3A}"/>
              </a:ext>
            </a:extLst>
          </p:cNvPr>
          <p:cNvSpPr>
            <a:spLocks noGrp="1"/>
          </p:cNvSpPr>
          <p:nvPr>
            <p:ph idx="1"/>
          </p:nvPr>
        </p:nvSpPr>
        <p:spPr>
          <a:xfrm>
            <a:off x="6945662" y="1690282"/>
            <a:ext cx="5167960" cy="2320015"/>
          </a:xfrm>
          <a:noFill/>
          <a:ln>
            <a:solidFill>
              <a:schemeClr val="accent5"/>
            </a:solidFill>
          </a:ln>
        </p:spPr>
        <p:txBody>
          <a:bodyPr>
            <a:normAutofit lnSpcReduction="10000"/>
          </a:bodyPr>
          <a:lstStyle/>
          <a:p>
            <a:r>
              <a:rPr lang="en-US" dirty="0"/>
              <a:t>Introduced “Gendered Niches” to show segregation</a:t>
            </a:r>
          </a:p>
          <a:p>
            <a:pPr lvl="1"/>
            <a:r>
              <a:rPr lang="en-US" dirty="0"/>
              <a:t>Interaction of division, institution type, and rank</a:t>
            </a:r>
          </a:p>
          <a:p>
            <a:r>
              <a:rPr lang="en-US" dirty="0"/>
              <a:t>National Data from 2003-2004, published 2013</a:t>
            </a:r>
          </a:p>
        </p:txBody>
      </p:sp>
      <p:pic>
        <p:nvPicPr>
          <p:cNvPr id="4" name="Picture 3">
            <a:extLst>
              <a:ext uri="{FF2B5EF4-FFF2-40B4-BE49-F238E27FC236}">
                <a16:creationId xmlns:a16="http://schemas.microsoft.com/office/drawing/2014/main" id="{8C369AAB-6765-4D57-B49F-ED8CE842DFD7}"/>
              </a:ext>
            </a:extLst>
          </p:cNvPr>
          <p:cNvPicPr>
            <a:picLocks noChangeAspect="1"/>
          </p:cNvPicPr>
          <p:nvPr/>
        </p:nvPicPr>
        <p:blipFill>
          <a:blip r:embed="rId3"/>
          <a:stretch>
            <a:fillRect/>
          </a:stretch>
        </p:blipFill>
        <p:spPr>
          <a:xfrm>
            <a:off x="78378" y="1882959"/>
            <a:ext cx="6749716" cy="1934659"/>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BDAF4FEB-D2CF-4762-A4A9-C2B3D511ED78}"/>
              </a:ext>
            </a:extLst>
          </p:cNvPr>
          <p:cNvPicPr>
            <a:picLocks noChangeAspect="1"/>
          </p:cNvPicPr>
          <p:nvPr/>
        </p:nvPicPr>
        <p:blipFill>
          <a:blip r:embed="rId4"/>
          <a:stretch>
            <a:fillRect/>
          </a:stretch>
        </p:blipFill>
        <p:spPr>
          <a:xfrm>
            <a:off x="78378" y="4632756"/>
            <a:ext cx="6749716" cy="1406983"/>
          </a:xfrm>
          <a:prstGeom prst="rect">
            <a:avLst/>
          </a:prstGeom>
          <a:ln w="38100" cap="sq">
            <a:solidFill>
              <a:schemeClr val="bg1">
                <a:lumMod val="50000"/>
              </a:schemeClr>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B7E3C503-EDEE-4124-8B68-94665CC4411C}"/>
              </a:ext>
            </a:extLst>
          </p:cNvPr>
          <p:cNvSpPr/>
          <p:nvPr/>
        </p:nvSpPr>
        <p:spPr>
          <a:xfrm>
            <a:off x="6945660" y="4049486"/>
            <a:ext cx="5167962" cy="2573525"/>
          </a:xfrm>
          <a:prstGeom prst="rect">
            <a:avLst/>
          </a:prstGeom>
          <a:solidFill>
            <a:schemeClr val="bg1"/>
          </a:solidFill>
          <a:ln>
            <a:solidFill>
              <a:schemeClr val="bg1">
                <a:lumMod val="50000"/>
              </a:schemeClr>
            </a:solidFill>
          </a:ln>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prstClr val="black"/>
                </a:solidFill>
              </a:rPr>
              <a:t>Looked at female representation</a:t>
            </a:r>
          </a:p>
          <a:p>
            <a:pPr marL="685800" lvl="1" indent="-228600">
              <a:lnSpc>
                <a:spcPct val="90000"/>
              </a:lnSpc>
              <a:spcBef>
                <a:spcPts val="500"/>
              </a:spcBef>
              <a:buFont typeface="Arial" panose="020B0604020202020204" pitchFamily="34" charset="0"/>
              <a:buChar char="•"/>
            </a:pPr>
            <a:r>
              <a:rPr lang="en-US" sz="2400" dirty="0">
                <a:solidFill>
                  <a:prstClr val="black"/>
                </a:solidFill>
              </a:rPr>
              <a:t>Rank %</a:t>
            </a:r>
          </a:p>
          <a:p>
            <a:pPr marL="685800" lvl="1" indent="-228600">
              <a:lnSpc>
                <a:spcPct val="90000"/>
              </a:lnSpc>
              <a:spcBef>
                <a:spcPts val="500"/>
              </a:spcBef>
              <a:buFont typeface="Arial" panose="020B0604020202020204" pitchFamily="34" charset="0"/>
              <a:buChar char="•"/>
            </a:pPr>
            <a:r>
              <a:rPr lang="en-US" sz="2400" dirty="0">
                <a:solidFill>
                  <a:prstClr val="black"/>
                </a:solidFill>
              </a:rPr>
              <a:t>University President</a:t>
            </a:r>
          </a:p>
          <a:p>
            <a:pPr marL="685800" lvl="1" indent="-228600">
              <a:lnSpc>
                <a:spcPct val="90000"/>
              </a:lnSpc>
              <a:spcBef>
                <a:spcPts val="500"/>
              </a:spcBef>
              <a:buFont typeface="Arial" panose="020B0604020202020204" pitchFamily="34" charset="0"/>
              <a:buChar char="•"/>
            </a:pPr>
            <a:r>
              <a:rPr lang="en-US" sz="2400" dirty="0">
                <a:solidFill>
                  <a:prstClr val="black"/>
                </a:solidFill>
              </a:rPr>
              <a:t>State Government %</a:t>
            </a:r>
          </a:p>
          <a:p>
            <a:pPr marL="228600" lvl="0" indent="-228600">
              <a:lnSpc>
                <a:spcPct val="90000"/>
              </a:lnSpc>
              <a:spcBef>
                <a:spcPts val="1000"/>
              </a:spcBef>
              <a:buFont typeface="Arial" panose="020B0604020202020204" pitchFamily="34" charset="0"/>
              <a:buChar char="•"/>
            </a:pPr>
            <a:r>
              <a:rPr lang="en-US" sz="2800" dirty="0">
                <a:solidFill>
                  <a:prstClr val="black"/>
                </a:solidFill>
              </a:rPr>
              <a:t>National data from 2010, published 2014</a:t>
            </a:r>
          </a:p>
        </p:txBody>
      </p:sp>
      <p:sp>
        <p:nvSpPr>
          <p:cNvPr id="6" name="Slide Number Placeholder 5">
            <a:extLst>
              <a:ext uri="{FF2B5EF4-FFF2-40B4-BE49-F238E27FC236}">
                <a16:creationId xmlns:a16="http://schemas.microsoft.com/office/drawing/2014/main" id="{42F80458-5D8D-4B61-8852-B8301DD979C3}"/>
              </a:ext>
            </a:extLst>
          </p:cNvPr>
          <p:cNvSpPr>
            <a:spLocks noGrp="1"/>
          </p:cNvSpPr>
          <p:nvPr>
            <p:ph type="sldNum" sz="quarter" idx="12"/>
          </p:nvPr>
        </p:nvSpPr>
        <p:spPr/>
        <p:txBody>
          <a:bodyPr/>
          <a:lstStyle/>
          <a:p>
            <a:fld id="{F788329F-22E0-4784-BBEE-13FB0D222ED4}" type="slidenum">
              <a:rPr lang="en-US" smtClean="0"/>
              <a:t>2</a:t>
            </a:fld>
            <a:endParaRPr lang="en-US"/>
          </a:p>
        </p:txBody>
      </p:sp>
    </p:spTree>
    <p:extLst>
      <p:ext uri="{BB962C8B-B14F-4D97-AF65-F5344CB8AC3E}">
        <p14:creationId xmlns:p14="http://schemas.microsoft.com/office/powerpoint/2010/main" val="267079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CF5D-EE0C-4E37-8F37-AA45DC42E433}"/>
              </a:ext>
            </a:extLst>
          </p:cNvPr>
          <p:cNvSpPr>
            <a:spLocks noGrp="1"/>
          </p:cNvSpPr>
          <p:nvPr>
            <p:ph type="title"/>
          </p:nvPr>
        </p:nvSpPr>
        <p:spPr>
          <a:xfrm>
            <a:off x="685800" y="365126"/>
            <a:ext cx="10820400" cy="980084"/>
          </a:xfrm>
          <a:ln w="38100">
            <a:solidFill>
              <a:schemeClr val="accent3"/>
            </a:solidFill>
          </a:ln>
        </p:spPr>
        <p:txBody>
          <a:bodyPr/>
          <a:lstStyle/>
          <a:p>
            <a:pPr algn="ctr"/>
            <a:r>
              <a:rPr lang="en-US" dirty="0"/>
              <a:t>Why do another study?</a:t>
            </a:r>
          </a:p>
        </p:txBody>
      </p:sp>
      <p:sp>
        <p:nvSpPr>
          <p:cNvPr id="7" name="Content Placeholder 6">
            <a:extLst>
              <a:ext uri="{FF2B5EF4-FFF2-40B4-BE49-F238E27FC236}">
                <a16:creationId xmlns:a16="http://schemas.microsoft.com/office/drawing/2014/main" id="{6028F549-0E02-47D7-90D4-A2C4144BD25E}"/>
              </a:ext>
            </a:extLst>
          </p:cNvPr>
          <p:cNvSpPr>
            <a:spLocks noGrp="1"/>
          </p:cNvSpPr>
          <p:nvPr>
            <p:ph idx="1"/>
          </p:nvPr>
        </p:nvSpPr>
        <p:spPr>
          <a:xfrm>
            <a:off x="838200" y="1825625"/>
            <a:ext cx="5120640" cy="4351338"/>
          </a:xfrm>
        </p:spPr>
        <p:txBody>
          <a:bodyPr/>
          <a:lstStyle/>
          <a:p>
            <a:pPr lvl="0"/>
            <a:r>
              <a:rPr lang="en-US" dirty="0"/>
              <a:t>Other Salary Studies:</a:t>
            </a:r>
          </a:p>
          <a:p>
            <a:pPr lvl="1"/>
            <a:r>
              <a:rPr lang="en-US" dirty="0"/>
              <a:t>Use old data</a:t>
            </a:r>
          </a:p>
          <a:p>
            <a:pPr lvl="1"/>
            <a:r>
              <a:rPr lang="en-US" dirty="0"/>
              <a:t>No departments</a:t>
            </a:r>
          </a:p>
          <a:p>
            <a:pPr lvl="1"/>
            <a:r>
              <a:rPr lang="en-US" dirty="0"/>
              <a:t>All institution types</a:t>
            </a:r>
          </a:p>
          <a:p>
            <a:pPr lvl="1"/>
            <a:r>
              <a:rPr lang="en-US" dirty="0"/>
              <a:t>Do not include Non-Tenure-Track Faculty (NTT)</a:t>
            </a:r>
          </a:p>
          <a:p>
            <a:pPr lvl="1"/>
            <a:r>
              <a:rPr lang="en-US" dirty="0"/>
              <a:t>Do not account for unions</a:t>
            </a:r>
          </a:p>
        </p:txBody>
      </p:sp>
      <p:sp>
        <p:nvSpPr>
          <p:cNvPr id="5" name="Rectangle 4">
            <a:extLst>
              <a:ext uri="{FF2B5EF4-FFF2-40B4-BE49-F238E27FC236}">
                <a16:creationId xmlns:a16="http://schemas.microsoft.com/office/drawing/2014/main" id="{B5314CB6-B74F-4EB6-A8BE-8EB934C3D29C}"/>
              </a:ext>
            </a:extLst>
          </p:cNvPr>
          <p:cNvSpPr/>
          <p:nvPr/>
        </p:nvSpPr>
        <p:spPr>
          <a:xfrm>
            <a:off x="6873240" y="1825625"/>
            <a:ext cx="4632960" cy="2400657"/>
          </a:xfrm>
          <a:prstGeom prst="rect">
            <a:avLst/>
          </a:prstGeom>
        </p:spPr>
        <p:txBody>
          <a:bodyPr wrap="square">
            <a:spAutoFit/>
          </a:bodyPr>
          <a:lstStyle/>
          <a:p>
            <a:pPr marL="404813" lvl="1" indent="-287338"/>
            <a:r>
              <a:rPr lang="en-US" sz="3000" dirty="0"/>
              <a:t>My Study:</a:t>
            </a:r>
          </a:p>
          <a:p>
            <a:pPr lvl="2" indent="-457200">
              <a:buFont typeface="Arial" panose="020B0604020202020204" pitchFamily="34" charset="0"/>
              <a:buChar char="•"/>
            </a:pPr>
            <a:r>
              <a:rPr lang="en-US" sz="2400" dirty="0"/>
              <a:t>Uses recent data </a:t>
            </a:r>
          </a:p>
          <a:p>
            <a:pPr lvl="2" indent="-457200">
              <a:buFont typeface="Arial" panose="020B0604020202020204" pitchFamily="34" charset="0"/>
              <a:buChar char="•"/>
            </a:pPr>
            <a:r>
              <a:rPr lang="en-US" sz="2400" dirty="0"/>
              <a:t>Departmental data</a:t>
            </a:r>
          </a:p>
          <a:p>
            <a:pPr lvl="2" indent="-457200">
              <a:buFont typeface="Arial" panose="020B0604020202020204" pitchFamily="34" charset="0"/>
              <a:buChar char="•"/>
            </a:pPr>
            <a:r>
              <a:rPr lang="en-US" sz="2400" dirty="0"/>
              <a:t>1 institution</a:t>
            </a:r>
          </a:p>
          <a:p>
            <a:pPr lvl="2" indent="-457200">
              <a:buFont typeface="Arial" panose="020B0604020202020204" pitchFamily="34" charset="0"/>
              <a:buChar char="•"/>
            </a:pPr>
            <a:r>
              <a:rPr lang="en-US" sz="2400" dirty="0"/>
              <a:t>Includes NTT faculty</a:t>
            </a:r>
          </a:p>
          <a:p>
            <a:pPr lvl="2" indent="-457200">
              <a:buFont typeface="Arial" panose="020B0604020202020204" pitchFamily="34" charset="0"/>
              <a:buChar char="•"/>
            </a:pPr>
            <a:r>
              <a:rPr lang="en-US" sz="2400" dirty="0"/>
              <a:t>Same union for all faculty</a:t>
            </a:r>
          </a:p>
        </p:txBody>
      </p:sp>
      <p:sp>
        <p:nvSpPr>
          <p:cNvPr id="56" name="Half Frame 55">
            <a:extLst>
              <a:ext uri="{FF2B5EF4-FFF2-40B4-BE49-F238E27FC236}">
                <a16:creationId xmlns:a16="http://schemas.microsoft.com/office/drawing/2014/main" id="{1BB4A029-DAF3-4B64-9810-BB498F3D8292}"/>
              </a:ext>
            </a:extLst>
          </p:cNvPr>
          <p:cNvSpPr/>
          <p:nvPr/>
        </p:nvSpPr>
        <p:spPr>
          <a:xfrm rot="5400000">
            <a:off x="4199481" y="1395320"/>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Half Frame 56">
            <a:extLst>
              <a:ext uri="{FF2B5EF4-FFF2-40B4-BE49-F238E27FC236}">
                <a16:creationId xmlns:a16="http://schemas.microsoft.com/office/drawing/2014/main" id="{B3F38E13-B735-4B93-91BB-4061FEFA2CB1}"/>
              </a:ext>
            </a:extLst>
          </p:cNvPr>
          <p:cNvSpPr/>
          <p:nvPr/>
        </p:nvSpPr>
        <p:spPr>
          <a:xfrm rot="16200000">
            <a:off x="799242" y="4278219"/>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Half Frame 61">
            <a:extLst>
              <a:ext uri="{FF2B5EF4-FFF2-40B4-BE49-F238E27FC236}">
                <a16:creationId xmlns:a16="http://schemas.microsoft.com/office/drawing/2014/main" id="{0591C137-4636-49CC-A5E1-632FD9FC8C7D}"/>
              </a:ext>
            </a:extLst>
          </p:cNvPr>
          <p:cNvSpPr/>
          <p:nvPr/>
        </p:nvSpPr>
        <p:spPr>
          <a:xfrm>
            <a:off x="6543718" y="1508760"/>
            <a:ext cx="1920240" cy="2652631"/>
          </a:xfrm>
          <a:prstGeom prst="halfFrame">
            <a:avLst>
              <a:gd name="adj1" fmla="val 7483"/>
              <a:gd name="adj2" fmla="val 81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Half Frame 62">
            <a:extLst>
              <a:ext uri="{FF2B5EF4-FFF2-40B4-BE49-F238E27FC236}">
                <a16:creationId xmlns:a16="http://schemas.microsoft.com/office/drawing/2014/main" id="{8701E95C-6564-4F0E-872B-223E3BABA63B}"/>
              </a:ext>
            </a:extLst>
          </p:cNvPr>
          <p:cNvSpPr/>
          <p:nvPr/>
        </p:nvSpPr>
        <p:spPr>
          <a:xfrm rot="10800000">
            <a:off x="9585959" y="3659269"/>
            <a:ext cx="1920240" cy="2652631"/>
          </a:xfrm>
          <a:prstGeom prst="halfFrame">
            <a:avLst>
              <a:gd name="adj1" fmla="val 7482"/>
              <a:gd name="adj2" fmla="val 748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357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0304-ABAF-4484-B52A-F37E0E917CD8}"/>
              </a:ext>
            </a:extLst>
          </p:cNvPr>
          <p:cNvSpPr>
            <a:spLocks noGrp="1"/>
          </p:cNvSpPr>
          <p:nvPr>
            <p:ph type="title"/>
          </p:nvPr>
        </p:nvSpPr>
        <p:spPr>
          <a:xfrm>
            <a:off x="394063" y="356039"/>
            <a:ext cx="11580852" cy="1145215"/>
          </a:xfrm>
          <a:ln w="28575"/>
        </p:spPr>
        <p:style>
          <a:lnRef idx="2">
            <a:schemeClr val="accent3"/>
          </a:lnRef>
          <a:fillRef idx="1">
            <a:schemeClr val="lt1"/>
          </a:fillRef>
          <a:effectRef idx="0">
            <a:schemeClr val="accent3"/>
          </a:effectRef>
          <a:fontRef idx="minor">
            <a:schemeClr val="dk1"/>
          </a:fontRef>
        </p:style>
        <p:txBody>
          <a:bodyPr/>
          <a:lstStyle/>
          <a:p>
            <a:r>
              <a:rPr lang="en-US" dirty="0">
                <a:latin typeface="+mj-lt"/>
              </a:rPr>
              <a:t>Inclusion Criteria</a:t>
            </a:r>
          </a:p>
        </p:txBody>
      </p:sp>
      <p:sp>
        <p:nvSpPr>
          <p:cNvPr id="3" name="Content Placeholder 2">
            <a:extLst>
              <a:ext uri="{FF2B5EF4-FFF2-40B4-BE49-F238E27FC236}">
                <a16:creationId xmlns:a16="http://schemas.microsoft.com/office/drawing/2014/main" id="{8A8ACDBE-1682-489A-A853-506BDE4F4408}"/>
              </a:ext>
            </a:extLst>
          </p:cNvPr>
          <p:cNvSpPr>
            <a:spLocks noGrp="1"/>
          </p:cNvSpPr>
          <p:nvPr>
            <p:ph idx="1"/>
          </p:nvPr>
        </p:nvSpPr>
        <p:spPr>
          <a:xfrm>
            <a:off x="394063" y="1701147"/>
            <a:ext cx="7887788" cy="4744523"/>
          </a:xfrm>
          <a:ln>
            <a:solidFill>
              <a:schemeClr val="accent5"/>
            </a:solidFill>
          </a:ln>
        </p:spPr>
        <p:txBody>
          <a:bodyPr>
            <a:normAutofit/>
          </a:bodyPr>
          <a:lstStyle/>
          <a:p>
            <a:r>
              <a:rPr lang="en-US" sz="3200" dirty="0"/>
              <a:t>Cross-sectional (2016) Institutional Data</a:t>
            </a:r>
          </a:p>
          <a:p>
            <a:pPr lvl="1"/>
            <a:r>
              <a:rPr lang="en-US" sz="2800" dirty="0"/>
              <a:t>Full-time</a:t>
            </a:r>
          </a:p>
          <a:p>
            <a:pPr lvl="1"/>
            <a:r>
              <a:rPr lang="en-US" sz="2800" dirty="0"/>
              <a:t>Did not include Medical School faculty</a:t>
            </a:r>
          </a:p>
          <a:p>
            <a:r>
              <a:rPr lang="en-US" sz="3200" dirty="0"/>
              <a:t>Analytic Sample of 2,017 (66% of Population)</a:t>
            </a:r>
          </a:p>
          <a:p>
            <a:pPr marL="571500" lvl="1" indent="-114300"/>
            <a:r>
              <a:rPr lang="en-US" sz="2800" dirty="0"/>
              <a:t> </a:t>
            </a:r>
            <a:r>
              <a:rPr lang="en-US" sz="2800" dirty="0">
                <a:solidFill>
                  <a:schemeClr val="accent3"/>
                </a:solidFill>
              </a:rPr>
              <a:t>Male</a:t>
            </a:r>
            <a:r>
              <a:rPr lang="en-US" sz="2800" dirty="0"/>
              <a:t> and </a:t>
            </a:r>
            <a:r>
              <a:rPr lang="en-US" sz="2800" dirty="0">
                <a:solidFill>
                  <a:srgbClr val="7030A0"/>
                </a:solidFill>
              </a:rPr>
              <a:t>Female</a:t>
            </a:r>
            <a:r>
              <a:rPr lang="en-US" sz="2800" dirty="0"/>
              <a:t> only (4 missing gender)</a:t>
            </a:r>
          </a:p>
          <a:p>
            <a:pPr lvl="1"/>
            <a:r>
              <a:rPr lang="en-US" sz="2800" dirty="0"/>
              <a:t>Departments of size 8+</a:t>
            </a:r>
          </a:p>
          <a:p>
            <a:pPr lvl="1"/>
            <a:r>
              <a:rPr lang="en-US" sz="2800" dirty="0"/>
              <a:t>Only Ranks NTT-Distinguished Professor</a:t>
            </a:r>
          </a:p>
          <a:p>
            <a:pPr lvl="1"/>
            <a:r>
              <a:rPr lang="en-US" sz="2800" dirty="0"/>
              <a:t>10-Month Salary only</a:t>
            </a:r>
          </a:p>
          <a:p>
            <a:pPr lvl="1"/>
            <a:r>
              <a:rPr lang="en-US" sz="2800" dirty="0"/>
              <a:t>Removed Non-Instructional faculty (e.g., Librarians)</a:t>
            </a:r>
          </a:p>
          <a:p>
            <a:endParaRPr lang="en-US" sz="3200" dirty="0"/>
          </a:p>
        </p:txBody>
      </p:sp>
      <p:graphicFrame>
        <p:nvGraphicFramePr>
          <p:cNvPr id="4" name="Chart 3">
            <a:extLst>
              <a:ext uri="{FF2B5EF4-FFF2-40B4-BE49-F238E27FC236}">
                <a16:creationId xmlns:a16="http://schemas.microsoft.com/office/drawing/2014/main" id="{8048A7D7-23DC-465F-B520-7741C2DB09F8}"/>
              </a:ext>
            </a:extLst>
          </p:cNvPr>
          <p:cNvGraphicFramePr/>
          <p:nvPr>
            <p:extLst>
              <p:ext uri="{D42A27DB-BD31-4B8C-83A1-F6EECF244321}">
                <p14:modId xmlns:p14="http://schemas.microsoft.com/office/powerpoint/2010/main" val="2501364674"/>
              </p:ext>
            </p:extLst>
          </p:nvPr>
        </p:nvGraphicFramePr>
        <p:xfrm>
          <a:off x="8602063" y="1724297"/>
          <a:ext cx="3372852" cy="4771088"/>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485625BF-714A-4E10-BF1C-00B03E79C330}"/>
              </a:ext>
            </a:extLst>
          </p:cNvPr>
          <p:cNvSpPr>
            <a:spLocks noGrp="1"/>
          </p:cNvSpPr>
          <p:nvPr>
            <p:ph type="sldNum" sz="quarter" idx="12"/>
          </p:nvPr>
        </p:nvSpPr>
        <p:spPr/>
        <p:txBody>
          <a:bodyPr/>
          <a:lstStyle/>
          <a:p>
            <a:fld id="{F788329F-22E0-4784-BBEE-13FB0D222ED4}" type="slidenum">
              <a:rPr lang="en-US" smtClean="0"/>
              <a:t>4</a:t>
            </a:fld>
            <a:endParaRPr lang="en-US"/>
          </a:p>
        </p:txBody>
      </p:sp>
      <p:sp>
        <p:nvSpPr>
          <p:cNvPr id="6" name="Half Frame 5">
            <a:extLst>
              <a:ext uri="{FF2B5EF4-FFF2-40B4-BE49-F238E27FC236}">
                <a16:creationId xmlns:a16="http://schemas.microsoft.com/office/drawing/2014/main" id="{53BFFBBA-5188-46F9-9B8D-5B92F2A4BC79}"/>
              </a:ext>
            </a:extLst>
          </p:cNvPr>
          <p:cNvSpPr/>
          <p:nvPr/>
        </p:nvSpPr>
        <p:spPr>
          <a:xfrm>
            <a:off x="8450625" y="1586636"/>
            <a:ext cx="1920240" cy="2652631"/>
          </a:xfrm>
          <a:prstGeom prst="halfFrame">
            <a:avLst>
              <a:gd name="adj1" fmla="val 7483"/>
              <a:gd name="adj2" fmla="val 81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a:extLst>
              <a:ext uri="{FF2B5EF4-FFF2-40B4-BE49-F238E27FC236}">
                <a16:creationId xmlns:a16="http://schemas.microsoft.com/office/drawing/2014/main" id="{A410C2BF-424F-4F2E-A2D8-3FB985DB47EA}"/>
              </a:ext>
            </a:extLst>
          </p:cNvPr>
          <p:cNvSpPr/>
          <p:nvPr/>
        </p:nvSpPr>
        <p:spPr>
          <a:xfrm rot="10800000">
            <a:off x="10205148" y="3986085"/>
            <a:ext cx="1920240" cy="2652631"/>
          </a:xfrm>
          <a:prstGeom prst="halfFrame">
            <a:avLst>
              <a:gd name="adj1" fmla="val 7482"/>
              <a:gd name="adj2" fmla="val 748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a:extLst>
              <a:ext uri="{FF2B5EF4-FFF2-40B4-BE49-F238E27FC236}">
                <a16:creationId xmlns:a16="http://schemas.microsoft.com/office/drawing/2014/main" id="{93E32539-19C8-4E87-B53D-B9840A12144D}"/>
              </a:ext>
            </a:extLst>
          </p:cNvPr>
          <p:cNvSpPr/>
          <p:nvPr/>
        </p:nvSpPr>
        <p:spPr>
          <a:xfrm rot="5400000">
            <a:off x="6399749" y="1473196"/>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Half Frame 8">
            <a:extLst>
              <a:ext uri="{FF2B5EF4-FFF2-40B4-BE49-F238E27FC236}">
                <a16:creationId xmlns:a16="http://schemas.microsoft.com/office/drawing/2014/main" id="{7CCFD74D-44A8-47E3-94F8-DFCC14E4049F}"/>
              </a:ext>
            </a:extLst>
          </p:cNvPr>
          <p:cNvSpPr/>
          <p:nvPr/>
        </p:nvSpPr>
        <p:spPr>
          <a:xfrm rot="16200000">
            <a:off x="357337" y="4533584"/>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04181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0304-ABAF-4484-B52A-F37E0E917CD8}"/>
              </a:ext>
            </a:extLst>
          </p:cNvPr>
          <p:cNvSpPr>
            <a:spLocks noGrp="1"/>
          </p:cNvSpPr>
          <p:nvPr>
            <p:ph type="title"/>
          </p:nvPr>
        </p:nvSpPr>
        <p:spPr>
          <a:xfrm>
            <a:off x="838200" y="365125"/>
            <a:ext cx="10515600" cy="1325563"/>
          </a:xfrm>
          <a:ln w="28575"/>
        </p:spPr>
        <p:style>
          <a:lnRef idx="2">
            <a:schemeClr val="accent3"/>
          </a:lnRef>
          <a:fillRef idx="1">
            <a:schemeClr val="lt1"/>
          </a:fillRef>
          <a:effectRef idx="0">
            <a:schemeClr val="accent3"/>
          </a:effectRef>
          <a:fontRef idx="minor">
            <a:schemeClr val="dk1"/>
          </a:fontRef>
        </p:style>
        <p:txBody>
          <a:bodyPr>
            <a:normAutofit/>
          </a:bodyPr>
          <a:lstStyle/>
          <a:p>
            <a:r>
              <a:rPr lang="en-US" sz="4000" dirty="0">
                <a:latin typeface="+mj-lt"/>
              </a:rPr>
              <a:t>What Explains Lower Salaries for Female Faculty?</a:t>
            </a:r>
          </a:p>
        </p:txBody>
      </p:sp>
      <p:sp>
        <p:nvSpPr>
          <p:cNvPr id="7" name="Content Placeholder 6">
            <a:extLst>
              <a:ext uri="{FF2B5EF4-FFF2-40B4-BE49-F238E27FC236}">
                <a16:creationId xmlns:a16="http://schemas.microsoft.com/office/drawing/2014/main" id="{CD2ADAFF-603F-4225-8224-22BFC7EE247E}"/>
              </a:ext>
            </a:extLst>
          </p:cNvPr>
          <p:cNvSpPr>
            <a:spLocks noGrp="1"/>
          </p:cNvSpPr>
          <p:nvPr>
            <p:ph sz="half" idx="1"/>
          </p:nvPr>
        </p:nvSpPr>
        <p:spPr>
          <a:xfrm>
            <a:off x="863600" y="1876425"/>
            <a:ext cx="5181600" cy="4351338"/>
          </a:xfrm>
          <a:ln>
            <a:solidFill>
              <a:schemeClr val="accent5"/>
            </a:solidFill>
          </a:ln>
        </p:spPr>
        <p:txBody>
          <a:bodyPr/>
          <a:lstStyle/>
          <a:p>
            <a:pPr marL="0" indent="0">
              <a:lnSpc>
                <a:spcPct val="110000"/>
              </a:lnSpc>
              <a:buNone/>
            </a:pPr>
            <a:r>
              <a:rPr lang="en-US" dirty="0"/>
              <a:t>H</a:t>
            </a:r>
            <a:r>
              <a:rPr lang="en-US" baseline="-25000" dirty="0"/>
              <a:t>A</a:t>
            </a:r>
            <a:r>
              <a:rPr lang="en-US" dirty="0"/>
              <a:t>=</a:t>
            </a:r>
            <a:r>
              <a:rPr lang="en-US" dirty="0">
                <a:solidFill>
                  <a:schemeClr val="accent4"/>
                </a:solidFill>
              </a:rPr>
              <a:t>Female</a:t>
            </a:r>
            <a:r>
              <a:rPr lang="en-US" dirty="0"/>
              <a:t> Faculty earn less than </a:t>
            </a:r>
            <a:r>
              <a:rPr lang="en-US" dirty="0">
                <a:solidFill>
                  <a:schemeClr val="accent3"/>
                </a:solidFill>
              </a:rPr>
              <a:t>Male</a:t>
            </a:r>
            <a:r>
              <a:rPr lang="en-US" dirty="0"/>
              <a:t> Faculty at Northeastern State University </a:t>
            </a:r>
          </a:p>
          <a:p>
            <a:pPr lvl="1">
              <a:lnSpc>
                <a:spcPct val="110000"/>
              </a:lnSpc>
            </a:pPr>
            <a:r>
              <a:rPr lang="en-US" sz="2800" dirty="0"/>
              <a:t>2,017 Full-time Faculty </a:t>
            </a:r>
          </a:p>
          <a:p>
            <a:pPr lvl="1">
              <a:lnSpc>
                <a:spcPct val="110000"/>
              </a:lnSpc>
            </a:pPr>
            <a:r>
              <a:rPr lang="en-US" sz="2800" dirty="0"/>
              <a:t>2016 Base Salary in Dollars</a:t>
            </a:r>
          </a:p>
          <a:p>
            <a:pPr marL="0" indent="0">
              <a:buNone/>
            </a:pPr>
            <a:endParaRPr lang="en-US" dirty="0"/>
          </a:p>
        </p:txBody>
      </p:sp>
      <p:sp>
        <p:nvSpPr>
          <p:cNvPr id="9" name="Content Placeholder 8">
            <a:extLst>
              <a:ext uri="{FF2B5EF4-FFF2-40B4-BE49-F238E27FC236}">
                <a16:creationId xmlns:a16="http://schemas.microsoft.com/office/drawing/2014/main" id="{2C7EF137-B8AC-4867-9967-1918DA7BEED1}"/>
              </a:ext>
            </a:extLst>
          </p:cNvPr>
          <p:cNvSpPr>
            <a:spLocks noGrp="1"/>
          </p:cNvSpPr>
          <p:nvPr>
            <p:ph sz="half" idx="2"/>
          </p:nvPr>
        </p:nvSpPr>
        <p:spPr>
          <a:xfrm>
            <a:off x="6400800" y="1901825"/>
            <a:ext cx="5181600" cy="4351338"/>
          </a:xfrm>
          <a:ln>
            <a:solidFill>
              <a:schemeClr val="accent5"/>
            </a:solidFill>
          </a:ln>
        </p:spPr>
        <p:txBody>
          <a:bodyPr/>
          <a:lstStyle/>
          <a:p>
            <a:pPr marL="109538" indent="0">
              <a:buNone/>
            </a:pPr>
            <a:r>
              <a:rPr lang="en-US" dirty="0"/>
              <a:t>Accounting for</a:t>
            </a:r>
          </a:p>
          <a:p>
            <a:pPr marL="573088" indent="-463550"/>
            <a:r>
              <a:rPr lang="en-US" dirty="0"/>
              <a:t>Rank</a:t>
            </a:r>
          </a:p>
          <a:p>
            <a:pPr marL="573088" indent="-463550"/>
            <a:r>
              <a:rPr lang="en-US" b="1" dirty="0"/>
              <a:t>Discipline</a:t>
            </a:r>
            <a:r>
              <a:rPr lang="en-US" dirty="0"/>
              <a:t> </a:t>
            </a:r>
          </a:p>
          <a:p>
            <a:pPr marL="573088" indent="-463550"/>
            <a:r>
              <a:rPr lang="en-US" dirty="0"/>
              <a:t>Demographic Characteristics</a:t>
            </a:r>
          </a:p>
          <a:p>
            <a:pPr marL="1023938" lvl="1" indent="-450850"/>
            <a:r>
              <a:rPr lang="en-US" sz="2800" dirty="0"/>
              <a:t>Age</a:t>
            </a:r>
          </a:p>
          <a:p>
            <a:pPr marL="1023938" lvl="1" indent="-450850"/>
            <a:r>
              <a:rPr lang="en-US" sz="2800" dirty="0"/>
              <a:t>Racial/Ethnic Minority</a:t>
            </a:r>
          </a:p>
          <a:p>
            <a:pPr marL="573088" indent="-463550"/>
            <a:r>
              <a:rPr lang="en-US" b="1" dirty="0"/>
              <a:t>Departmental Characteristics</a:t>
            </a:r>
          </a:p>
          <a:p>
            <a:pPr marL="1023938" lvl="1" indent="-450850"/>
            <a:r>
              <a:rPr lang="en-US" sz="2800" b="1" dirty="0"/>
              <a:t>Size </a:t>
            </a:r>
          </a:p>
          <a:p>
            <a:pPr marL="1023938" lvl="1" indent="-450850"/>
            <a:r>
              <a:rPr lang="en-US" sz="2800" b="1" dirty="0">
                <a:solidFill>
                  <a:schemeClr val="accent5"/>
                </a:solidFill>
              </a:rPr>
              <a:t>Percent</a:t>
            </a:r>
            <a:r>
              <a:rPr lang="en-US" sz="2800" b="1" dirty="0">
                <a:solidFill>
                  <a:schemeClr val="accent4"/>
                </a:solidFill>
              </a:rPr>
              <a:t> female </a:t>
            </a:r>
          </a:p>
        </p:txBody>
      </p:sp>
      <p:sp>
        <p:nvSpPr>
          <p:cNvPr id="3" name="Slide Number Placeholder 2">
            <a:extLst>
              <a:ext uri="{FF2B5EF4-FFF2-40B4-BE49-F238E27FC236}">
                <a16:creationId xmlns:a16="http://schemas.microsoft.com/office/drawing/2014/main" id="{641D8368-28CC-4CF0-BB9F-EE59312C2805}"/>
              </a:ext>
            </a:extLst>
          </p:cNvPr>
          <p:cNvSpPr>
            <a:spLocks noGrp="1"/>
          </p:cNvSpPr>
          <p:nvPr>
            <p:ph type="sldNum" sz="quarter" idx="12"/>
          </p:nvPr>
        </p:nvSpPr>
        <p:spPr/>
        <p:txBody>
          <a:bodyPr/>
          <a:lstStyle/>
          <a:p>
            <a:fld id="{F788329F-22E0-4784-BBEE-13FB0D222ED4}" type="slidenum">
              <a:rPr lang="en-US" smtClean="0"/>
              <a:t>5</a:t>
            </a:fld>
            <a:endParaRPr lang="en-US"/>
          </a:p>
        </p:txBody>
      </p:sp>
      <p:sp>
        <p:nvSpPr>
          <p:cNvPr id="10" name="Half Frame 9">
            <a:extLst>
              <a:ext uri="{FF2B5EF4-FFF2-40B4-BE49-F238E27FC236}">
                <a16:creationId xmlns:a16="http://schemas.microsoft.com/office/drawing/2014/main" id="{DFB25DD0-D666-4D36-8C27-D1FA381F0688}"/>
              </a:ext>
            </a:extLst>
          </p:cNvPr>
          <p:cNvSpPr/>
          <p:nvPr/>
        </p:nvSpPr>
        <p:spPr>
          <a:xfrm>
            <a:off x="6261100" y="1766888"/>
            <a:ext cx="1920240" cy="2652631"/>
          </a:xfrm>
          <a:prstGeom prst="halfFrame">
            <a:avLst>
              <a:gd name="adj1" fmla="val 7483"/>
              <a:gd name="adj2" fmla="val 81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Half Frame 11">
            <a:extLst>
              <a:ext uri="{FF2B5EF4-FFF2-40B4-BE49-F238E27FC236}">
                <a16:creationId xmlns:a16="http://schemas.microsoft.com/office/drawing/2014/main" id="{A7371BCA-2C73-4177-8F43-E0EF8C66166E}"/>
              </a:ext>
            </a:extLst>
          </p:cNvPr>
          <p:cNvSpPr/>
          <p:nvPr/>
        </p:nvSpPr>
        <p:spPr>
          <a:xfrm rot="10800000">
            <a:off x="9801860" y="3735469"/>
            <a:ext cx="1920240" cy="2652631"/>
          </a:xfrm>
          <a:prstGeom prst="halfFrame">
            <a:avLst>
              <a:gd name="adj1" fmla="val 7482"/>
              <a:gd name="adj2" fmla="val 748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Half Frame 12">
            <a:extLst>
              <a:ext uri="{FF2B5EF4-FFF2-40B4-BE49-F238E27FC236}">
                <a16:creationId xmlns:a16="http://schemas.microsoft.com/office/drawing/2014/main" id="{CF98FC5E-3F67-44C8-98CE-DE8D96BC6007}"/>
              </a:ext>
            </a:extLst>
          </p:cNvPr>
          <p:cNvSpPr/>
          <p:nvPr/>
        </p:nvSpPr>
        <p:spPr>
          <a:xfrm rot="5400000">
            <a:off x="4151562" y="1653448"/>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Half Frame 13">
            <a:extLst>
              <a:ext uri="{FF2B5EF4-FFF2-40B4-BE49-F238E27FC236}">
                <a16:creationId xmlns:a16="http://schemas.microsoft.com/office/drawing/2014/main" id="{937B252C-5E23-43E7-A4F8-A18864871D79}"/>
              </a:ext>
            </a:extLst>
          </p:cNvPr>
          <p:cNvSpPr/>
          <p:nvPr/>
        </p:nvSpPr>
        <p:spPr>
          <a:xfrm rot="16200000">
            <a:off x="837342" y="4303619"/>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8395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9">
                                            <p:txEl>
                                              <p:pRg st="2" end="2"/>
                                            </p:txEl>
                                          </p:spTgt>
                                        </p:tgtEl>
                                        <p:attrNameLst>
                                          <p:attrName>style.fontWeight</p:attrName>
                                        </p:attrNameLst>
                                      </p:cBhvr>
                                      <p:to>
                                        <p:strVal val="bold"/>
                                      </p:to>
                                    </p:set>
                                  </p:childTnLst>
                                </p:cTn>
                              </p:par>
                              <p:par>
                                <p:cTn id="7" presetID="15" presetClass="emph" presetSubtype="0" nodeType="withEffect">
                                  <p:stCondLst>
                                    <p:cond delay="0"/>
                                  </p:stCondLst>
                                  <p:iterate type="lt">
                                    <p:tmAbs val="25"/>
                                  </p:iterate>
                                  <p:childTnLst>
                                    <p:set>
                                      <p:cBhvr override="childStyle">
                                        <p:cTn id="8" dur="indefinite"/>
                                        <p:tgtEl>
                                          <p:spTgt spid="9">
                                            <p:txEl>
                                              <p:pRg st="6" end="6"/>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0304-ABAF-4484-B52A-F37E0E917CD8}"/>
              </a:ext>
            </a:extLst>
          </p:cNvPr>
          <p:cNvSpPr>
            <a:spLocks noGrp="1"/>
          </p:cNvSpPr>
          <p:nvPr>
            <p:ph type="title"/>
          </p:nvPr>
        </p:nvSpPr>
        <p:spPr>
          <a:xfrm>
            <a:off x="838200" y="365125"/>
            <a:ext cx="10515600" cy="807371"/>
          </a:xfrm>
        </p:spPr>
        <p:txBody>
          <a:bodyPr/>
          <a:lstStyle/>
          <a:p>
            <a:r>
              <a:rPr lang="en-US" dirty="0"/>
              <a:t>How were the data categorized?</a:t>
            </a:r>
          </a:p>
        </p:txBody>
      </p:sp>
      <p:sp>
        <p:nvSpPr>
          <p:cNvPr id="11" name="Rectangle 10">
            <a:extLst>
              <a:ext uri="{FF2B5EF4-FFF2-40B4-BE49-F238E27FC236}">
                <a16:creationId xmlns:a16="http://schemas.microsoft.com/office/drawing/2014/main" id="{19212BA5-F16C-447E-9680-8E36D50A37E6}"/>
              </a:ext>
            </a:extLst>
          </p:cNvPr>
          <p:cNvSpPr/>
          <p:nvPr/>
        </p:nvSpPr>
        <p:spPr>
          <a:xfrm>
            <a:off x="6584535" y="1520268"/>
            <a:ext cx="5177051" cy="523220"/>
          </a:xfrm>
          <a:prstGeom prst="rect">
            <a:avLst/>
          </a:prstGeom>
        </p:spPr>
        <p:txBody>
          <a:bodyPr wrap="square">
            <a:spAutoFit/>
          </a:bodyPr>
          <a:lstStyle/>
          <a:p>
            <a:pPr lvl="0"/>
            <a:endParaRPr lang="en-US" sz="2800" dirty="0"/>
          </a:p>
        </p:txBody>
      </p:sp>
      <p:sp>
        <p:nvSpPr>
          <p:cNvPr id="16" name="Rectangle 15">
            <a:extLst>
              <a:ext uri="{FF2B5EF4-FFF2-40B4-BE49-F238E27FC236}">
                <a16:creationId xmlns:a16="http://schemas.microsoft.com/office/drawing/2014/main" id="{F32060A3-7FB3-4DC5-8806-936203D6DE5D}"/>
              </a:ext>
            </a:extLst>
          </p:cNvPr>
          <p:cNvSpPr/>
          <p:nvPr/>
        </p:nvSpPr>
        <p:spPr>
          <a:xfrm>
            <a:off x="838200" y="1585344"/>
            <a:ext cx="10515600" cy="4832093"/>
          </a:xfrm>
          <a:prstGeom prst="rect">
            <a:avLst/>
          </a:prstGeom>
          <a:ln>
            <a:solidFill>
              <a:schemeClr val="accent5"/>
            </a:solidFill>
          </a:ln>
        </p:spPr>
        <p:txBody>
          <a:bodyPr wrap="square">
            <a:spAutoFit/>
          </a:bodyPr>
          <a:lstStyle/>
          <a:p>
            <a:pPr marL="457200" indent="-457200">
              <a:buFont typeface="Arial" panose="020B0604020202020204" pitchFamily="34" charset="0"/>
              <a:buChar char="•"/>
            </a:pPr>
            <a:r>
              <a:rPr lang="en-US" sz="2800" dirty="0">
                <a:solidFill>
                  <a:schemeClr val="accent3"/>
                </a:solidFill>
              </a:rPr>
              <a:t>Male</a:t>
            </a:r>
            <a:r>
              <a:rPr lang="en-US" sz="2800" dirty="0">
                <a:solidFill>
                  <a:schemeClr val="accent4"/>
                </a:solidFill>
              </a:rPr>
              <a:t> </a:t>
            </a:r>
            <a:r>
              <a:rPr lang="en-US" sz="2800" dirty="0"/>
              <a:t>or </a:t>
            </a:r>
            <a:r>
              <a:rPr lang="en-US" sz="2800" dirty="0">
                <a:solidFill>
                  <a:schemeClr val="accent4"/>
                </a:solidFill>
              </a:rPr>
              <a:t>Female</a:t>
            </a:r>
            <a:endParaRPr lang="en-US" sz="2800" dirty="0">
              <a:solidFill>
                <a:schemeClr val="accent3"/>
              </a:solidFill>
            </a:endParaRPr>
          </a:p>
          <a:p>
            <a:pPr marL="457200" indent="-457200">
              <a:buFont typeface="Arial" panose="020B0604020202020204" pitchFamily="34" charset="0"/>
              <a:buChar char="•"/>
            </a:pPr>
            <a:r>
              <a:rPr lang="en-US" sz="2800" dirty="0"/>
              <a:t>Rank [NTT, Assistant, Associate, Professor, Distinguished]</a:t>
            </a:r>
          </a:p>
          <a:p>
            <a:pPr marL="457200" indent="-457200">
              <a:buFont typeface="Arial" panose="020B0604020202020204" pitchFamily="34" charset="0"/>
              <a:buChar char="•"/>
            </a:pPr>
            <a:r>
              <a:rPr lang="en-US" sz="2800" dirty="0"/>
              <a:t>Discipline </a:t>
            </a:r>
          </a:p>
          <a:p>
            <a:pPr marL="914400" lvl="1" indent="-457200">
              <a:buFont typeface="Arial" panose="020B0604020202020204" pitchFamily="34" charset="0"/>
              <a:buChar char="•"/>
            </a:pPr>
            <a:r>
              <a:rPr lang="en-US" sz="2400" dirty="0"/>
              <a:t>[Social Science, Law, Business, Arts &amp; Humanities, Physical Science, Engineering/Technology, Biological Sciences, and Health]</a:t>
            </a:r>
          </a:p>
          <a:p>
            <a:pPr marL="457200" indent="-457200">
              <a:buFont typeface="Arial" panose="020B0604020202020204" pitchFamily="34" charset="0"/>
              <a:buChar char="•"/>
            </a:pPr>
            <a:r>
              <a:rPr lang="en-US" sz="2800" dirty="0"/>
              <a:t>Demographic Characteristics</a:t>
            </a:r>
          </a:p>
          <a:p>
            <a:pPr marL="914400" lvl="1" indent="-457200">
              <a:buFont typeface="Arial" panose="020B0604020202020204" pitchFamily="34" charset="0"/>
              <a:buChar char="•"/>
            </a:pPr>
            <a:r>
              <a:rPr lang="en-US" sz="2800" dirty="0"/>
              <a:t>Age [29-76+ Years]</a:t>
            </a:r>
          </a:p>
          <a:p>
            <a:pPr marL="914400" lvl="1" indent="-457200">
              <a:buFont typeface="Arial" panose="020B0604020202020204" pitchFamily="34" charset="0"/>
              <a:buChar char="•"/>
            </a:pPr>
            <a:r>
              <a:rPr lang="en-US" sz="2800" dirty="0"/>
              <a:t>Racial/Ethnic Minority</a:t>
            </a:r>
          </a:p>
          <a:p>
            <a:pPr marL="457200" indent="-457200">
              <a:buFont typeface="Arial" panose="020B0604020202020204" pitchFamily="34" charset="0"/>
              <a:buChar char="•"/>
            </a:pPr>
            <a:r>
              <a:rPr lang="en-US" sz="2800" dirty="0"/>
              <a:t>Departmental Characteristics</a:t>
            </a:r>
          </a:p>
          <a:p>
            <a:pPr marL="914400" lvl="1" indent="-457200">
              <a:buFont typeface="Arial" panose="020B0604020202020204" pitchFamily="34" charset="0"/>
              <a:buChar char="•"/>
            </a:pPr>
            <a:r>
              <a:rPr lang="en-US" sz="2800" dirty="0"/>
              <a:t>Size [# of Full-time Faculty, 8-94]</a:t>
            </a:r>
          </a:p>
          <a:p>
            <a:pPr marL="914400" lvl="1" indent="-457200">
              <a:buFont typeface="Arial" panose="020B0604020202020204" pitchFamily="34" charset="0"/>
              <a:buChar char="•"/>
            </a:pPr>
            <a:r>
              <a:rPr lang="en-US" sz="2800" dirty="0">
                <a:solidFill>
                  <a:schemeClr val="accent5"/>
                </a:solidFill>
              </a:rPr>
              <a:t>Percent</a:t>
            </a:r>
            <a:r>
              <a:rPr lang="en-US" sz="2800" dirty="0">
                <a:solidFill>
                  <a:schemeClr val="accent4"/>
                </a:solidFill>
              </a:rPr>
              <a:t> female </a:t>
            </a:r>
            <a:r>
              <a:rPr lang="en-US" sz="2800" dirty="0"/>
              <a:t>[(# Females/Total N)*100, </a:t>
            </a:r>
            <a:r>
              <a:rPr lang="en-US" sz="2800" dirty="0">
                <a:solidFill>
                  <a:schemeClr val="accent5"/>
                </a:solidFill>
              </a:rPr>
              <a:t>6-93%</a:t>
            </a:r>
            <a:r>
              <a:rPr lang="en-US" sz="2800" dirty="0"/>
              <a:t>]</a:t>
            </a:r>
          </a:p>
        </p:txBody>
      </p:sp>
      <p:sp>
        <p:nvSpPr>
          <p:cNvPr id="3" name="Slide Number Placeholder 2">
            <a:extLst>
              <a:ext uri="{FF2B5EF4-FFF2-40B4-BE49-F238E27FC236}">
                <a16:creationId xmlns:a16="http://schemas.microsoft.com/office/drawing/2014/main" id="{F8375B65-760E-4AFD-B655-AD4E7D0A7387}"/>
              </a:ext>
            </a:extLst>
          </p:cNvPr>
          <p:cNvSpPr>
            <a:spLocks noGrp="1"/>
          </p:cNvSpPr>
          <p:nvPr>
            <p:ph type="sldNum" sz="quarter" idx="12"/>
          </p:nvPr>
        </p:nvSpPr>
        <p:spPr/>
        <p:txBody>
          <a:bodyPr/>
          <a:lstStyle/>
          <a:p>
            <a:fld id="{F788329F-22E0-4784-BBEE-13FB0D222ED4}" type="slidenum">
              <a:rPr lang="en-US" smtClean="0"/>
              <a:t>6</a:t>
            </a:fld>
            <a:endParaRPr lang="en-US"/>
          </a:p>
        </p:txBody>
      </p:sp>
      <p:sp>
        <p:nvSpPr>
          <p:cNvPr id="6" name="Half Frame 5">
            <a:extLst>
              <a:ext uri="{FF2B5EF4-FFF2-40B4-BE49-F238E27FC236}">
                <a16:creationId xmlns:a16="http://schemas.microsoft.com/office/drawing/2014/main" id="{D407F5AB-F001-4A77-BBA0-658A5BDB7609}"/>
              </a:ext>
            </a:extLst>
          </p:cNvPr>
          <p:cNvSpPr/>
          <p:nvPr/>
        </p:nvSpPr>
        <p:spPr>
          <a:xfrm>
            <a:off x="633271" y="1392009"/>
            <a:ext cx="3531410" cy="2639619"/>
          </a:xfrm>
          <a:prstGeom prst="halfFrame">
            <a:avLst>
              <a:gd name="adj1" fmla="val 7483"/>
              <a:gd name="adj2" fmla="val 81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a:extLst>
              <a:ext uri="{FF2B5EF4-FFF2-40B4-BE49-F238E27FC236}">
                <a16:creationId xmlns:a16="http://schemas.microsoft.com/office/drawing/2014/main" id="{504885A3-294E-4F24-8422-B8E76B1EB45B}"/>
              </a:ext>
            </a:extLst>
          </p:cNvPr>
          <p:cNvSpPr/>
          <p:nvPr/>
        </p:nvSpPr>
        <p:spPr>
          <a:xfrm rot="10800000">
            <a:off x="8026976" y="3976642"/>
            <a:ext cx="3531410" cy="2639619"/>
          </a:xfrm>
          <a:prstGeom prst="halfFrame">
            <a:avLst>
              <a:gd name="adj1" fmla="val 7482"/>
              <a:gd name="adj2" fmla="val 748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45468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33BC0-3BC5-48E4-B5BC-E37C3613ED82}"/>
              </a:ext>
            </a:extLst>
          </p:cNvPr>
          <p:cNvSpPr>
            <a:spLocks noGrp="1"/>
          </p:cNvSpPr>
          <p:nvPr>
            <p:ph type="title"/>
          </p:nvPr>
        </p:nvSpPr>
        <p:spPr>
          <a:xfrm>
            <a:off x="838200" y="365126"/>
            <a:ext cx="10515600" cy="1147586"/>
          </a:xfrm>
        </p:spPr>
        <p:txBody>
          <a:bodyPr/>
          <a:lstStyle/>
          <a:p>
            <a:r>
              <a:rPr lang="en-US" dirty="0"/>
              <a:t>Distinguished Professors</a:t>
            </a:r>
          </a:p>
        </p:txBody>
      </p:sp>
      <p:sp>
        <p:nvSpPr>
          <p:cNvPr id="3" name="Content Placeholder 2">
            <a:extLst>
              <a:ext uri="{FF2B5EF4-FFF2-40B4-BE49-F238E27FC236}">
                <a16:creationId xmlns:a16="http://schemas.microsoft.com/office/drawing/2014/main" id="{92B319B6-4FC2-45AF-98DB-F10318EF691E}"/>
              </a:ext>
            </a:extLst>
          </p:cNvPr>
          <p:cNvSpPr>
            <a:spLocks noGrp="1"/>
          </p:cNvSpPr>
          <p:nvPr>
            <p:ph idx="1"/>
          </p:nvPr>
        </p:nvSpPr>
        <p:spPr>
          <a:xfrm>
            <a:off x="838200" y="2359377"/>
            <a:ext cx="10515600" cy="3817585"/>
          </a:xfrm>
          <a:ln>
            <a:solidFill>
              <a:schemeClr val="accent5"/>
            </a:solidFill>
          </a:ln>
        </p:spPr>
        <p:txBody>
          <a:bodyPr/>
          <a:lstStyle/>
          <a:p>
            <a:r>
              <a:rPr lang="en-US" sz="3200" dirty="0"/>
              <a:t>Faculty who having reached full professorship, are further promoted for having received scholarly “eminence” in their fields. </a:t>
            </a:r>
          </a:p>
          <a:p>
            <a:pPr lvl="1"/>
            <a:r>
              <a:rPr lang="en-US" sz="2800" dirty="0"/>
              <a:t>Evaluated on Scholarship</a:t>
            </a:r>
          </a:p>
          <a:p>
            <a:pPr lvl="1"/>
            <a:r>
              <a:rPr lang="en-US" sz="2800" dirty="0"/>
              <a:t>Recognized within and outside the university</a:t>
            </a:r>
          </a:p>
          <a:p>
            <a:pPr lvl="1"/>
            <a:r>
              <a:rPr lang="en-US" sz="2800" dirty="0"/>
              <a:t>Can also be called “Regents Professors” or “President’s Professors”</a:t>
            </a:r>
          </a:p>
          <a:p>
            <a:endParaRPr lang="en-US" sz="3200" dirty="0"/>
          </a:p>
        </p:txBody>
      </p:sp>
      <p:sp>
        <p:nvSpPr>
          <p:cNvPr id="4" name="Slide Number Placeholder 3">
            <a:extLst>
              <a:ext uri="{FF2B5EF4-FFF2-40B4-BE49-F238E27FC236}">
                <a16:creationId xmlns:a16="http://schemas.microsoft.com/office/drawing/2014/main" id="{D7D245B4-6C32-4AE8-81B9-660B190ED323}"/>
              </a:ext>
            </a:extLst>
          </p:cNvPr>
          <p:cNvSpPr>
            <a:spLocks noGrp="1"/>
          </p:cNvSpPr>
          <p:nvPr>
            <p:ph type="sldNum" sz="quarter" idx="12"/>
          </p:nvPr>
        </p:nvSpPr>
        <p:spPr/>
        <p:txBody>
          <a:bodyPr/>
          <a:lstStyle/>
          <a:p>
            <a:fld id="{F788329F-22E0-4784-BBEE-13FB0D222ED4}" type="slidenum">
              <a:rPr lang="en-US" smtClean="0"/>
              <a:t>7</a:t>
            </a:fld>
            <a:endParaRPr lang="en-US"/>
          </a:p>
        </p:txBody>
      </p:sp>
      <p:sp>
        <p:nvSpPr>
          <p:cNvPr id="5" name="Half Frame 4">
            <a:extLst>
              <a:ext uri="{FF2B5EF4-FFF2-40B4-BE49-F238E27FC236}">
                <a16:creationId xmlns:a16="http://schemas.microsoft.com/office/drawing/2014/main" id="{E4E4B2A7-195F-4435-BBE6-D66BEB01A326}"/>
              </a:ext>
            </a:extLst>
          </p:cNvPr>
          <p:cNvSpPr/>
          <p:nvPr/>
        </p:nvSpPr>
        <p:spPr>
          <a:xfrm rot="5400000">
            <a:off x="9470328" y="2134283"/>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a:extLst>
              <a:ext uri="{FF2B5EF4-FFF2-40B4-BE49-F238E27FC236}">
                <a16:creationId xmlns:a16="http://schemas.microsoft.com/office/drawing/2014/main" id="{96E61CB3-C125-4E9F-8F56-C102E933E589}"/>
              </a:ext>
            </a:extLst>
          </p:cNvPr>
          <p:cNvSpPr/>
          <p:nvPr/>
        </p:nvSpPr>
        <p:spPr>
          <a:xfrm rot="16200000">
            <a:off x="801433" y="4266842"/>
            <a:ext cx="1920240" cy="2147121"/>
          </a:xfrm>
          <a:prstGeom prst="halfFrame">
            <a:avLst>
              <a:gd name="adj1" fmla="val 7483"/>
              <a:gd name="adj2" fmla="val 61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04963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D558-427F-4CC3-9EEE-115750BEC594}"/>
              </a:ext>
            </a:extLst>
          </p:cNvPr>
          <p:cNvSpPr>
            <a:spLocks noGrp="1"/>
          </p:cNvSpPr>
          <p:nvPr>
            <p:ph type="title"/>
          </p:nvPr>
        </p:nvSpPr>
        <p:spPr>
          <a:xfrm>
            <a:off x="838200" y="292555"/>
            <a:ext cx="10515600" cy="1325563"/>
          </a:xfrm>
        </p:spPr>
        <p:txBody>
          <a:bodyPr/>
          <a:lstStyle/>
          <a:p>
            <a:r>
              <a:rPr lang="en-US" dirty="0"/>
              <a:t>How’s the Pay at Northeastern State?</a:t>
            </a:r>
          </a:p>
        </p:txBody>
      </p:sp>
      <p:graphicFrame>
        <p:nvGraphicFramePr>
          <p:cNvPr id="5" name="Chart 4" title="Chart">
            <a:extLst>
              <a:ext uri="{FF2B5EF4-FFF2-40B4-BE49-F238E27FC236}">
                <a16:creationId xmlns:a16="http://schemas.microsoft.com/office/drawing/2014/main" id="{EDA05707-9FF0-4008-B15C-A57B7FF4F2B5}"/>
              </a:ext>
            </a:extLst>
          </p:cNvPr>
          <p:cNvGraphicFramePr>
            <a:graphicFrameLocks/>
          </p:cNvGraphicFramePr>
          <p:nvPr>
            <p:extLst>
              <p:ext uri="{D42A27DB-BD31-4B8C-83A1-F6EECF244321}">
                <p14:modId xmlns:p14="http://schemas.microsoft.com/office/powerpoint/2010/main" val="2251446742"/>
              </p:ext>
            </p:extLst>
          </p:nvPr>
        </p:nvGraphicFramePr>
        <p:xfrm>
          <a:off x="0" y="1618118"/>
          <a:ext cx="12192000" cy="523988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E2EB0DE4-8607-403F-8BFD-19DF3BFD1750}"/>
              </a:ext>
            </a:extLst>
          </p:cNvPr>
          <p:cNvSpPr>
            <a:spLocks noGrp="1"/>
          </p:cNvSpPr>
          <p:nvPr>
            <p:ph type="sldNum" sz="quarter" idx="12"/>
          </p:nvPr>
        </p:nvSpPr>
        <p:spPr/>
        <p:txBody>
          <a:bodyPr/>
          <a:lstStyle/>
          <a:p>
            <a:fld id="{F788329F-22E0-4784-BBEE-13FB0D222ED4}" type="slidenum">
              <a:rPr lang="en-US" smtClean="0"/>
              <a:t>8</a:t>
            </a:fld>
            <a:endParaRPr lang="en-US"/>
          </a:p>
        </p:txBody>
      </p:sp>
      <p:sp>
        <p:nvSpPr>
          <p:cNvPr id="4" name="Arrow: Down 3">
            <a:extLst>
              <a:ext uri="{FF2B5EF4-FFF2-40B4-BE49-F238E27FC236}">
                <a16:creationId xmlns:a16="http://schemas.microsoft.com/office/drawing/2014/main" id="{B8E69700-52CF-4D8F-88CC-F57C824473AB}"/>
              </a:ext>
            </a:extLst>
          </p:cNvPr>
          <p:cNvSpPr/>
          <p:nvPr/>
        </p:nvSpPr>
        <p:spPr>
          <a:xfrm>
            <a:off x="4575463" y="3561784"/>
            <a:ext cx="495300" cy="850900"/>
          </a:xfrm>
          <a:prstGeom prst="downArrow">
            <a:avLst/>
          </a:prstGeom>
        </p:spPr>
        <p:style>
          <a:lnRef idx="2">
            <a:schemeClr val="accent2"/>
          </a:lnRef>
          <a:fillRef idx="1">
            <a:schemeClr val="lt1"/>
          </a:fillRef>
          <a:effectRef idx="0">
            <a:schemeClr val="accent2"/>
          </a:effectRef>
          <a:fontRef idx="minor">
            <a:schemeClr val="dk1"/>
          </a:fontRef>
        </p:style>
        <p:txBody>
          <a:bodyPr vert="vert270" rtlCol="0" anchor="ctr"/>
          <a:lstStyle/>
          <a:p>
            <a:pPr algn="ctr"/>
            <a:r>
              <a:rPr lang="en-US" dirty="0"/>
              <a:t>Mean</a:t>
            </a:r>
          </a:p>
        </p:txBody>
      </p:sp>
      <p:sp>
        <p:nvSpPr>
          <p:cNvPr id="6" name="Arrow: Down 5">
            <a:extLst>
              <a:ext uri="{FF2B5EF4-FFF2-40B4-BE49-F238E27FC236}">
                <a16:creationId xmlns:a16="http://schemas.microsoft.com/office/drawing/2014/main" id="{DA0808A1-68DF-4E94-A1D1-0EE178B2484D}"/>
              </a:ext>
            </a:extLst>
          </p:cNvPr>
          <p:cNvSpPr/>
          <p:nvPr/>
        </p:nvSpPr>
        <p:spPr>
          <a:xfrm>
            <a:off x="3550226" y="3234626"/>
            <a:ext cx="495300" cy="1178058"/>
          </a:xfrm>
          <a:prstGeom prst="downArrow">
            <a:avLst/>
          </a:prstGeom>
        </p:spPr>
        <p:style>
          <a:lnRef idx="2">
            <a:schemeClr val="accent2"/>
          </a:lnRef>
          <a:fillRef idx="1">
            <a:schemeClr val="lt1"/>
          </a:fillRef>
          <a:effectRef idx="0">
            <a:schemeClr val="accent2"/>
          </a:effectRef>
          <a:fontRef idx="minor">
            <a:schemeClr val="dk1"/>
          </a:fontRef>
        </p:style>
        <p:txBody>
          <a:bodyPr vert="vert270" rtlCol="0" anchor="ctr"/>
          <a:lstStyle/>
          <a:p>
            <a:pPr algn="ctr"/>
            <a:r>
              <a:rPr lang="en-US" dirty="0"/>
              <a:t>Median</a:t>
            </a:r>
          </a:p>
        </p:txBody>
      </p:sp>
    </p:spTree>
    <p:extLst>
      <p:ext uri="{BB962C8B-B14F-4D97-AF65-F5344CB8AC3E}">
        <p14:creationId xmlns:p14="http://schemas.microsoft.com/office/powerpoint/2010/main" val="115761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5D0B6BB-E6F3-41CB-AC12-CABFA7D1264C}"/>
              </a:ext>
            </a:extLst>
          </p:cNvPr>
          <p:cNvGraphicFramePr>
            <a:graphicFrameLocks/>
          </p:cNvGraphicFramePr>
          <p:nvPr>
            <p:extLst>
              <p:ext uri="{D42A27DB-BD31-4B8C-83A1-F6EECF244321}">
                <p14:modId xmlns:p14="http://schemas.microsoft.com/office/powerpoint/2010/main" val="4116738478"/>
              </p:ext>
            </p:extLst>
          </p:nvPr>
        </p:nvGraphicFramePr>
        <p:xfrm>
          <a:off x="0" y="1690688"/>
          <a:ext cx="12192000" cy="414026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27CBAAA-7561-4C40-A427-A1A34B8B16F2}"/>
              </a:ext>
            </a:extLst>
          </p:cNvPr>
          <p:cNvSpPr>
            <a:spLocks noGrp="1"/>
          </p:cNvSpPr>
          <p:nvPr>
            <p:ph type="title"/>
          </p:nvPr>
        </p:nvSpPr>
        <p:spPr/>
        <p:txBody>
          <a:bodyPr/>
          <a:lstStyle/>
          <a:p>
            <a:r>
              <a:rPr lang="en-US" dirty="0"/>
              <a:t>Women Earn Less Than Men at Every Rank</a:t>
            </a:r>
          </a:p>
        </p:txBody>
      </p:sp>
      <p:grpSp>
        <p:nvGrpSpPr>
          <p:cNvPr id="6" name="Group 5">
            <a:extLst>
              <a:ext uri="{FF2B5EF4-FFF2-40B4-BE49-F238E27FC236}">
                <a16:creationId xmlns:a16="http://schemas.microsoft.com/office/drawing/2014/main" id="{3DD83234-6A26-4F23-944B-B3DCA5275FFF}"/>
              </a:ext>
            </a:extLst>
          </p:cNvPr>
          <p:cNvGrpSpPr/>
          <p:nvPr/>
        </p:nvGrpSpPr>
        <p:grpSpPr>
          <a:xfrm>
            <a:off x="1524000" y="5708045"/>
            <a:ext cx="10282848" cy="1046440"/>
            <a:chOff x="1524000" y="5708045"/>
            <a:chExt cx="10282848" cy="1046440"/>
          </a:xfrm>
        </p:grpSpPr>
        <p:sp>
          <p:nvSpPr>
            <p:cNvPr id="3" name="TextBox 2">
              <a:extLst>
                <a:ext uri="{FF2B5EF4-FFF2-40B4-BE49-F238E27FC236}">
                  <a16:creationId xmlns:a16="http://schemas.microsoft.com/office/drawing/2014/main" id="{BACC4F4C-A465-429E-97C1-815CF33335BB}"/>
                </a:ext>
              </a:extLst>
            </p:cNvPr>
            <p:cNvSpPr txBox="1"/>
            <p:nvPr/>
          </p:nvSpPr>
          <p:spPr>
            <a:xfrm>
              <a:off x="1524000" y="5708045"/>
              <a:ext cx="10282848" cy="523220"/>
            </a:xfrm>
            <a:prstGeom prst="rect">
              <a:avLst/>
            </a:prstGeom>
            <a:noFill/>
          </p:spPr>
          <p:txBody>
            <a:bodyPr wrap="square" rtlCol="0">
              <a:spAutoFit/>
            </a:bodyPr>
            <a:lstStyle/>
            <a:p>
              <a:r>
                <a:rPr lang="en-US" sz="2800" dirty="0">
                  <a:solidFill>
                    <a:schemeClr val="accent2"/>
                  </a:solidFill>
                </a:rPr>
                <a:t>5.5%		8.7%		3.3%		3.2%		3.3%		17.6%</a:t>
              </a:r>
            </a:p>
          </p:txBody>
        </p:sp>
        <p:sp>
          <p:nvSpPr>
            <p:cNvPr id="4" name="Rectangle 3">
              <a:extLst>
                <a:ext uri="{FF2B5EF4-FFF2-40B4-BE49-F238E27FC236}">
                  <a16:creationId xmlns:a16="http://schemas.microsoft.com/office/drawing/2014/main" id="{3B0D53BD-FE11-4633-ACC2-44A3F48CF788}"/>
                </a:ext>
              </a:extLst>
            </p:cNvPr>
            <p:cNvSpPr/>
            <p:nvPr/>
          </p:nvSpPr>
          <p:spPr>
            <a:xfrm>
              <a:off x="3941660" y="6231265"/>
              <a:ext cx="4308680" cy="523220"/>
            </a:xfrm>
            <a:prstGeom prst="rect">
              <a:avLst/>
            </a:prstGeom>
          </p:spPr>
          <p:txBody>
            <a:bodyPr wrap="none">
              <a:spAutoFit/>
            </a:bodyPr>
            <a:lstStyle/>
            <a:p>
              <a:r>
                <a:rPr lang="en-US" sz="2800" dirty="0">
                  <a:solidFill>
                    <a:schemeClr val="accent2"/>
                  </a:solidFill>
                </a:rPr>
                <a:t>Earnings Penalty for Women</a:t>
              </a:r>
            </a:p>
          </p:txBody>
        </p:sp>
      </p:grpSp>
      <p:sp>
        <p:nvSpPr>
          <p:cNvPr id="7" name="Slide Number Placeholder 6">
            <a:extLst>
              <a:ext uri="{FF2B5EF4-FFF2-40B4-BE49-F238E27FC236}">
                <a16:creationId xmlns:a16="http://schemas.microsoft.com/office/drawing/2014/main" id="{048E9155-949B-42AA-B6B3-63540C43AC1B}"/>
              </a:ext>
            </a:extLst>
          </p:cNvPr>
          <p:cNvSpPr>
            <a:spLocks noGrp="1"/>
          </p:cNvSpPr>
          <p:nvPr>
            <p:ph type="sldNum" sz="quarter" idx="12"/>
          </p:nvPr>
        </p:nvSpPr>
        <p:spPr/>
        <p:txBody>
          <a:bodyPr/>
          <a:lstStyle/>
          <a:p>
            <a:fld id="{F788329F-22E0-4784-BBEE-13FB0D222ED4}" type="slidenum">
              <a:rPr lang="en-US" smtClean="0"/>
              <a:t>9</a:t>
            </a:fld>
            <a:endParaRPr lang="en-US"/>
          </a:p>
        </p:txBody>
      </p:sp>
    </p:spTree>
    <p:extLst>
      <p:ext uri="{BB962C8B-B14F-4D97-AF65-F5344CB8AC3E}">
        <p14:creationId xmlns:p14="http://schemas.microsoft.com/office/powerpoint/2010/main" val="207962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1" uiExpand="1">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92D41733-0F96-4EAA-B7B9-4202CC3A02AA}"/>
              </a:ext>
            </a:extLst>
          </p:cNvPr>
          <p:cNvGraphicFramePr>
            <a:graphicFrameLocks/>
          </p:cNvGraphicFramePr>
          <p:nvPr>
            <p:extLst>
              <p:ext uri="{D42A27DB-BD31-4B8C-83A1-F6EECF244321}">
                <p14:modId xmlns:p14="http://schemas.microsoft.com/office/powerpoint/2010/main" val="1630299871"/>
              </p:ext>
            </p:extLst>
          </p:nvPr>
        </p:nvGraphicFramePr>
        <p:xfrm>
          <a:off x="246380" y="1386840"/>
          <a:ext cx="11463020" cy="532384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287BF30-6ABD-4844-8F7D-AE2C9D8EE1AA}"/>
              </a:ext>
            </a:extLst>
          </p:cNvPr>
          <p:cNvSpPr>
            <a:spLocks noGrp="1"/>
          </p:cNvSpPr>
          <p:nvPr>
            <p:ph type="title"/>
          </p:nvPr>
        </p:nvSpPr>
        <p:spPr/>
        <p:txBody>
          <a:bodyPr/>
          <a:lstStyle/>
          <a:p>
            <a:r>
              <a:rPr lang="en-US" dirty="0"/>
              <a:t>Departments Are Segregated by Gender</a:t>
            </a:r>
          </a:p>
        </p:txBody>
      </p:sp>
      <p:sp>
        <p:nvSpPr>
          <p:cNvPr id="3" name="Slide Number Placeholder 2">
            <a:extLst>
              <a:ext uri="{FF2B5EF4-FFF2-40B4-BE49-F238E27FC236}">
                <a16:creationId xmlns:a16="http://schemas.microsoft.com/office/drawing/2014/main" id="{1EA81FFF-CE51-4A14-8C43-BEC15CD7ECA8}"/>
              </a:ext>
            </a:extLst>
          </p:cNvPr>
          <p:cNvSpPr>
            <a:spLocks noGrp="1"/>
          </p:cNvSpPr>
          <p:nvPr>
            <p:ph type="sldNum" sz="quarter" idx="12"/>
          </p:nvPr>
        </p:nvSpPr>
        <p:spPr/>
        <p:txBody>
          <a:bodyPr/>
          <a:lstStyle/>
          <a:p>
            <a:fld id="{F788329F-22E0-4784-BBEE-13FB0D222ED4}" type="slidenum">
              <a:rPr lang="en-US" smtClean="0"/>
              <a:t>10</a:t>
            </a:fld>
            <a:endParaRPr lang="en-US"/>
          </a:p>
        </p:txBody>
      </p:sp>
      <p:sp>
        <p:nvSpPr>
          <p:cNvPr id="6" name="Arrow: Down 5">
            <a:extLst>
              <a:ext uri="{FF2B5EF4-FFF2-40B4-BE49-F238E27FC236}">
                <a16:creationId xmlns:a16="http://schemas.microsoft.com/office/drawing/2014/main" id="{0EA8CA82-0766-4CEB-BF1C-6CB96D355EC7}"/>
              </a:ext>
            </a:extLst>
          </p:cNvPr>
          <p:cNvSpPr/>
          <p:nvPr/>
        </p:nvSpPr>
        <p:spPr>
          <a:xfrm>
            <a:off x="7081479" y="4590484"/>
            <a:ext cx="495300" cy="850900"/>
          </a:xfrm>
          <a:prstGeom prst="downArrow">
            <a:avLst/>
          </a:prstGeom>
        </p:spPr>
        <p:style>
          <a:lnRef idx="2">
            <a:schemeClr val="accent2"/>
          </a:lnRef>
          <a:fillRef idx="1">
            <a:schemeClr val="lt1"/>
          </a:fillRef>
          <a:effectRef idx="0">
            <a:schemeClr val="accent2"/>
          </a:effectRef>
          <a:fontRef idx="minor">
            <a:schemeClr val="dk1"/>
          </a:fontRef>
        </p:style>
        <p:txBody>
          <a:bodyPr vert="vert270" rtlCol="0" anchor="ctr"/>
          <a:lstStyle/>
          <a:p>
            <a:pPr algn="ctr"/>
            <a:r>
              <a:rPr lang="en-US" dirty="0"/>
              <a:t>Mean</a:t>
            </a:r>
          </a:p>
        </p:txBody>
      </p:sp>
    </p:spTree>
    <p:extLst>
      <p:ext uri="{BB962C8B-B14F-4D97-AF65-F5344CB8AC3E}">
        <p14:creationId xmlns:p14="http://schemas.microsoft.com/office/powerpoint/2010/main" val="401443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F4C6BDE-A939-4667-B5F3-AA7D02680416}"/>
              </a:ext>
            </a:extLst>
          </p:cNvPr>
          <p:cNvGraphicFramePr>
            <a:graphicFrameLocks/>
          </p:cNvGraphicFramePr>
          <p:nvPr>
            <p:extLst>
              <p:ext uri="{D42A27DB-BD31-4B8C-83A1-F6EECF244321}">
                <p14:modId xmlns:p14="http://schemas.microsoft.com/office/powerpoint/2010/main" val="1128694896"/>
              </p:ext>
            </p:extLst>
          </p:nvPr>
        </p:nvGraphicFramePr>
        <p:xfrm>
          <a:off x="171450" y="1690688"/>
          <a:ext cx="11849100" cy="4913312"/>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E48A5308-B173-46E2-B571-B276DE06887C}"/>
              </a:ext>
            </a:extLst>
          </p:cNvPr>
          <p:cNvSpPr>
            <a:spLocks noGrp="1"/>
          </p:cNvSpPr>
          <p:nvPr>
            <p:ph type="title"/>
          </p:nvPr>
        </p:nvSpPr>
        <p:spPr/>
        <p:txBody>
          <a:bodyPr/>
          <a:lstStyle/>
          <a:p>
            <a:r>
              <a:rPr lang="en-US" dirty="0"/>
              <a:t>High Percent </a:t>
            </a:r>
            <a:r>
              <a:rPr lang="en-US" dirty="0">
                <a:solidFill>
                  <a:schemeClr val="accent4"/>
                </a:solidFill>
              </a:rPr>
              <a:t>Female</a:t>
            </a:r>
            <a:r>
              <a:rPr lang="en-US" dirty="0"/>
              <a:t> Departments Make Less</a:t>
            </a:r>
          </a:p>
        </p:txBody>
      </p:sp>
      <p:sp>
        <p:nvSpPr>
          <p:cNvPr id="2" name="Slide Number Placeholder 1">
            <a:extLst>
              <a:ext uri="{FF2B5EF4-FFF2-40B4-BE49-F238E27FC236}">
                <a16:creationId xmlns:a16="http://schemas.microsoft.com/office/drawing/2014/main" id="{28A32D90-226E-4545-90D2-00B4F0B80B7E}"/>
              </a:ext>
            </a:extLst>
          </p:cNvPr>
          <p:cNvSpPr>
            <a:spLocks noGrp="1"/>
          </p:cNvSpPr>
          <p:nvPr>
            <p:ph type="sldNum" sz="quarter" idx="12"/>
          </p:nvPr>
        </p:nvSpPr>
        <p:spPr/>
        <p:txBody>
          <a:bodyPr/>
          <a:lstStyle/>
          <a:p>
            <a:fld id="{F788329F-22E0-4784-BBEE-13FB0D222ED4}" type="slidenum">
              <a:rPr lang="en-US" smtClean="0"/>
              <a:t>11</a:t>
            </a:fld>
            <a:endParaRPr lang="en-US"/>
          </a:p>
        </p:txBody>
      </p:sp>
      <p:sp>
        <p:nvSpPr>
          <p:cNvPr id="5" name="TextBox 4">
            <a:extLst>
              <a:ext uri="{FF2B5EF4-FFF2-40B4-BE49-F238E27FC236}">
                <a16:creationId xmlns:a16="http://schemas.microsoft.com/office/drawing/2014/main" id="{77727A30-889B-4640-A4DB-780D1A07B789}"/>
              </a:ext>
            </a:extLst>
          </p:cNvPr>
          <p:cNvSpPr txBox="1"/>
          <p:nvPr/>
        </p:nvSpPr>
        <p:spPr>
          <a:xfrm>
            <a:off x="2565400" y="2938834"/>
            <a:ext cx="728084" cy="461665"/>
          </a:xfrm>
          <a:prstGeom prst="rect">
            <a:avLst/>
          </a:prstGeom>
          <a:noFill/>
        </p:spPr>
        <p:txBody>
          <a:bodyPr wrap="none" rtlCol="0">
            <a:spAutoFit/>
          </a:bodyPr>
          <a:lstStyle/>
          <a:p>
            <a:r>
              <a:rPr lang="en-US" sz="2400" dirty="0"/>
              <a:t>24.7</a:t>
            </a:r>
          </a:p>
        </p:txBody>
      </p:sp>
      <p:sp>
        <p:nvSpPr>
          <p:cNvPr id="8" name="TextBox 7">
            <a:extLst>
              <a:ext uri="{FF2B5EF4-FFF2-40B4-BE49-F238E27FC236}">
                <a16:creationId xmlns:a16="http://schemas.microsoft.com/office/drawing/2014/main" id="{FAC9EFD7-8813-41C7-9B1A-EAA99917EDD4}"/>
              </a:ext>
            </a:extLst>
          </p:cNvPr>
          <p:cNvSpPr txBox="1"/>
          <p:nvPr/>
        </p:nvSpPr>
        <p:spPr>
          <a:xfrm>
            <a:off x="5202622" y="2938834"/>
            <a:ext cx="728084" cy="461665"/>
          </a:xfrm>
          <a:prstGeom prst="rect">
            <a:avLst/>
          </a:prstGeom>
          <a:noFill/>
        </p:spPr>
        <p:txBody>
          <a:bodyPr wrap="none" rtlCol="0">
            <a:spAutoFit/>
          </a:bodyPr>
          <a:lstStyle/>
          <a:p>
            <a:r>
              <a:rPr lang="en-US" sz="2400" dirty="0"/>
              <a:t>17.2</a:t>
            </a:r>
          </a:p>
        </p:txBody>
      </p:sp>
      <p:sp>
        <p:nvSpPr>
          <p:cNvPr id="9" name="TextBox 8">
            <a:extLst>
              <a:ext uri="{FF2B5EF4-FFF2-40B4-BE49-F238E27FC236}">
                <a16:creationId xmlns:a16="http://schemas.microsoft.com/office/drawing/2014/main" id="{134C2532-A769-40CD-B29F-479FA1E35A4A}"/>
              </a:ext>
            </a:extLst>
          </p:cNvPr>
          <p:cNvSpPr txBox="1"/>
          <p:nvPr/>
        </p:nvSpPr>
        <p:spPr>
          <a:xfrm>
            <a:off x="7623391" y="2967335"/>
            <a:ext cx="728084" cy="461665"/>
          </a:xfrm>
          <a:prstGeom prst="rect">
            <a:avLst/>
          </a:prstGeom>
          <a:noFill/>
        </p:spPr>
        <p:txBody>
          <a:bodyPr wrap="none" rtlCol="0">
            <a:spAutoFit/>
          </a:bodyPr>
          <a:lstStyle/>
          <a:p>
            <a:r>
              <a:rPr lang="en-US" sz="2400" dirty="0"/>
              <a:t>14.8</a:t>
            </a:r>
          </a:p>
        </p:txBody>
      </p:sp>
      <p:sp>
        <p:nvSpPr>
          <p:cNvPr id="10" name="TextBox 9">
            <a:extLst>
              <a:ext uri="{FF2B5EF4-FFF2-40B4-BE49-F238E27FC236}">
                <a16:creationId xmlns:a16="http://schemas.microsoft.com/office/drawing/2014/main" id="{9B0F2F67-A3C5-4785-A205-E047DEBA0621}"/>
              </a:ext>
            </a:extLst>
          </p:cNvPr>
          <p:cNvSpPr txBox="1"/>
          <p:nvPr/>
        </p:nvSpPr>
        <p:spPr>
          <a:xfrm>
            <a:off x="10260613" y="2938833"/>
            <a:ext cx="572593" cy="461665"/>
          </a:xfrm>
          <a:prstGeom prst="rect">
            <a:avLst/>
          </a:prstGeom>
          <a:noFill/>
        </p:spPr>
        <p:txBody>
          <a:bodyPr wrap="none" rtlCol="0">
            <a:spAutoFit/>
          </a:bodyPr>
          <a:lstStyle/>
          <a:p>
            <a:r>
              <a:rPr lang="en-US" sz="2400" dirty="0"/>
              <a:t>6.1</a:t>
            </a:r>
          </a:p>
        </p:txBody>
      </p:sp>
    </p:spTree>
    <p:extLst>
      <p:ext uri="{BB962C8B-B14F-4D97-AF65-F5344CB8AC3E}">
        <p14:creationId xmlns:p14="http://schemas.microsoft.com/office/powerpoint/2010/main" val="602702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BB75C6-5F45-4D59-BF5E-F81C4D13728F}"/>
              </a:ext>
            </a:extLst>
          </p:cNvPr>
          <p:cNvSpPr/>
          <p:nvPr/>
        </p:nvSpPr>
        <p:spPr>
          <a:xfrm>
            <a:off x="4336866" y="0"/>
            <a:ext cx="42193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0BF5B3-FCCD-4995-85C0-70CAA246457D}"/>
              </a:ext>
            </a:extLst>
          </p:cNvPr>
          <p:cNvSpPr>
            <a:spLocks noGrp="1"/>
          </p:cNvSpPr>
          <p:nvPr>
            <p:ph type="title"/>
          </p:nvPr>
        </p:nvSpPr>
        <p:spPr>
          <a:xfrm>
            <a:off x="397565" y="365125"/>
            <a:ext cx="11449881" cy="1325563"/>
          </a:xfrm>
        </p:spPr>
        <p:txBody>
          <a:bodyPr/>
          <a:lstStyle/>
          <a:p>
            <a:r>
              <a:rPr lang="en-US" dirty="0"/>
              <a:t>Modeling Gender’s Negative Effect on Salary</a:t>
            </a:r>
          </a:p>
        </p:txBody>
      </p:sp>
      <p:sp>
        <p:nvSpPr>
          <p:cNvPr id="11" name="Content Placeholder 10">
            <a:extLst>
              <a:ext uri="{FF2B5EF4-FFF2-40B4-BE49-F238E27FC236}">
                <a16:creationId xmlns:a16="http://schemas.microsoft.com/office/drawing/2014/main" id="{25DF52F7-82E6-4601-806F-B8FBCDF07373}"/>
              </a:ext>
            </a:extLst>
          </p:cNvPr>
          <p:cNvSpPr>
            <a:spLocks noGrp="1"/>
          </p:cNvSpPr>
          <p:nvPr>
            <p:ph idx="1"/>
          </p:nvPr>
        </p:nvSpPr>
        <p:spPr>
          <a:xfrm>
            <a:off x="397565" y="1917814"/>
            <a:ext cx="3412819" cy="4379805"/>
          </a:xfrm>
          <a:ln>
            <a:solidFill>
              <a:schemeClr val="accent5"/>
            </a:solidFill>
          </a:ln>
        </p:spPr>
        <p:txBody>
          <a:bodyPr anchor="ctr"/>
          <a:lstStyle/>
          <a:p>
            <a:r>
              <a:rPr lang="en-US" dirty="0"/>
              <a:t>Multivariate analysis needed</a:t>
            </a:r>
          </a:p>
          <a:p>
            <a:pPr lvl="1"/>
            <a:r>
              <a:rPr lang="en-US" sz="2800" dirty="0"/>
              <a:t>Known Mediators and Confounders</a:t>
            </a:r>
          </a:p>
          <a:p>
            <a:r>
              <a:rPr lang="en-US" dirty="0"/>
              <a:t>I use OLS regression to see if female salaries are lower</a:t>
            </a:r>
          </a:p>
          <a:p>
            <a:endParaRPr lang="en-US" dirty="0"/>
          </a:p>
        </p:txBody>
      </p:sp>
      <p:graphicFrame>
        <p:nvGraphicFramePr>
          <p:cNvPr id="5" name="Table 4">
            <a:extLst>
              <a:ext uri="{FF2B5EF4-FFF2-40B4-BE49-F238E27FC236}">
                <a16:creationId xmlns:a16="http://schemas.microsoft.com/office/drawing/2014/main" id="{CDDB9E9C-F2C7-4250-9F74-87A0B14FF8FE}"/>
              </a:ext>
            </a:extLst>
          </p:cNvPr>
          <p:cNvGraphicFramePr>
            <a:graphicFrameLocks noGrp="1"/>
          </p:cNvGraphicFramePr>
          <p:nvPr>
            <p:extLst>
              <p:ext uri="{D42A27DB-BD31-4B8C-83A1-F6EECF244321}">
                <p14:modId xmlns:p14="http://schemas.microsoft.com/office/powerpoint/2010/main" val="3172295192"/>
              </p:ext>
            </p:extLst>
          </p:nvPr>
        </p:nvGraphicFramePr>
        <p:xfrm>
          <a:off x="4015410" y="1889348"/>
          <a:ext cx="7832035" cy="4408272"/>
        </p:xfrm>
        <a:graphic>
          <a:graphicData uri="http://schemas.openxmlformats.org/drawingml/2006/table">
            <a:tbl>
              <a:tblPr firstRow="1" bandRow="1">
                <a:tableStyleId>{073A0DAA-6AF3-43AB-8588-CEC1D06C72B9}</a:tableStyleId>
              </a:tblPr>
              <a:tblGrid>
                <a:gridCol w="2397402">
                  <a:extLst>
                    <a:ext uri="{9D8B030D-6E8A-4147-A177-3AD203B41FA5}">
                      <a16:colId xmlns:a16="http://schemas.microsoft.com/office/drawing/2014/main" val="852575492"/>
                    </a:ext>
                  </a:extLst>
                </a:gridCol>
                <a:gridCol w="1044015">
                  <a:extLst>
                    <a:ext uri="{9D8B030D-6E8A-4147-A177-3AD203B41FA5}">
                      <a16:colId xmlns:a16="http://schemas.microsoft.com/office/drawing/2014/main" val="1710891283"/>
                    </a:ext>
                  </a:extLst>
                </a:gridCol>
                <a:gridCol w="1025678">
                  <a:extLst>
                    <a:ext uri="{9D8B030D-6E8A-4147-A177-3AD203B41FA5}">
                      <a16:colId xmlns:a16="http://schemas.microsoft.com/office/drawing/2014/main" val="3240335621"/>
                    </a:ext>
                  </a:extLst>
                </a:gridCol>
                <a:gridCol w="1133642">
                  <a:extLst>
                    <a:ext uri="{9D8B030D-6E8A-4147-A177-3AD203B41FA5}">
                      <a16:colId xmlns:a16="http://schemas.microsoft.com/office/drawing/2014/main" val="851794764"/>
                    </a:ext>
                  </a:extLst>
                </a:gridCol>
                <a:gridCol w="1079659">
                  <a:extLst>
                    <a:ext uri="{9D8B030D-6E8A-4147-A177-3AD203B41FA5}">
                      <a16:colId xmlns:a16="http://schemas.microsoft.com/office/drawing/2014/main" val="2299053745"/>
                    </a:ext>
                  </a:extLst>
                </a:gridCol>
                <a:gridCol w="1151639">
                  <a:extLst>
                    <a:ext uri="{9D8B030D-6E8A-4147-A177-3AD203B41FA5}">
                      <a16:colId xmlns:a16="http://schemas.microsoft.com/office/drawing/2014/main" val="4166840718"/>
                    </a:ext>
                  </a:extLst>
                </a:gridCol>
              </a:tblGrid>
              <a:tr h="763545">
                <a:tc>
                  <a:txBody>
                    <a:bodyPr/>
                    <a:lstStyle/>
                    <a:p>
                      <a:pPr marL="0" indent="0" algn="l"/>
                      <a:r>
                        <a:rPr lang="en-US" sz="2400" dirty="0"/>
                        <a:t>Accounting for:</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tc>
                  <a:txBody>
                    <a:bodyPr/>
                    <a:lstStyle/>
                    <a:p>
                      <a:pPr algn="ctr"/>
                      <a:r>
                        <a:rPr lang="en-US" sz="2400" dirty="0"/>
                        <a:t>Model I</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tc>
                  <a:txBody>
                    <a:bodyPr/>
                    <a:lstStyle/>
                    <a:p>
                      <a:pPr algn="ctr"/>
                      <a:r>
                        <a:rPr lang="en-US" sz="2400" dirty="0"/>
                        <a:t>Model II</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tc>
                  <a:txBody>
                    <a:bodyPr/>
                    <a:lstStyle/>
                    <a:p>
                      <a:pPr algn="ctr"/>
                      <a:r>
                        <a:rPr lang="en-US" sz="2400" dirty="0"/>
                        <a:t>Model III</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tc>
                  <a:txBody>
                    <a:bodyPr/>
                    <a:lstStyle/>
                    <a:p>
                      <a:pPr algn="ctr"/>
                      <a:r>
                        <a:rPr lang="en-US" sz="2400" dirty="0"/>
                        <a:t>Model IV</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tc>
                  <a:txBody>
                    <a:bodyPr/>
                    <a:lstStyle/>
                    <a:p>
                      <a:pPr algn="ctr"/>
                      <a:r>
                        <a:rPr lang="en-US" sz="2400" dirty="0"/>
                        <a:t>Model V</a:t>
                      </a:r>
                    </a:p>
                  </a:txBody>
                  <a:tcPr marL="64152" marR="64152" marT="32076" marB="32076">
                    <a:lnB w="12700" cap="flat" cmpd="sng" algn="ctr">
                      <a:solidFill>
                        <a:schemeClr val="tx1"/>
                      </a:solidFill>
                      <a:prstDash val="solid"/>
                      <a:round/>
                      <a:headEnd type="none" w="med" len="med"/>
                      <a:tailEnd type="none" w="med" len="med"/>
                    </a:lnB>
                    <a:solidFill>
                      <a:srgbClr val="404040"/>
                    </a:solidFill>
                  </a:tcPr>
                </a:tc>
                <a:extLst>
                  <a:ext uri="{0D108BD9-81ED-4DB2-BD59-A6C34878D82A}">
                    <a16:rowId xmlns:a16="http://schemas.microsoft.com/office/drawing/2014/main" val="2368653672"/>
                  </a:ext>
                </a:extLst>
              </a:tr>
              <a:tr h="412553">
                <a:tc>
                  <a:txBody>
                    <a:bodyPr/>
                    <a:lstStyle/>
                    <a:p>
                      <a:r>
                        <a:rPr lang="en-US" sz="2400" dirty="0">
                          <a:solidFill>
                            <a:schemeClr val="accent6"/>
                          </a:solidFill>
                        </a:rPr>
                        <a:t>Gender</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8370872"/>
                  </a:ext>
                </a:extLst>
              </a:tr>
              <a:tr h="412553">
                <a:tc>
                  <a:txBody>
                    <a:bodyPr/>
                    <a:lstStyle/>
                    <a:p>
                      <a:r>
                        <a:rPr lang="en-US" sz="2400" dirty="0"/>
                        <a:t>Rank</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3161016"/>
                  </a:ext>
                </a:extLst>
              </a:tr>
              <a:tr h="412553">
                <a:tc>
                  <a:txBody>
                    <a:bodyPr/>
                    <a:lstStyle/>
                    <a:p>
                      <a:r>
                        <a:rPr lang="en-US" sz="2400" dirty="0"/>
                        <a:t>Discipline</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589726"/>
                  </a:ext>
                </a:extLst>
              </a:tr>
              <a:tr h="763545">
                <a:tc>
                  <a:txBody>
                    <a:bodyPr/>
                    <a:lstStyle/>
                    <a:p>
                      <a:r>
                        <a:rPr lang="en-US" sz="2400" dirty="0"/>
                        <a:t>Demographic Characteristics</a:t>
                      </a:r>
                    </a:p>
                    <a:p>
                      <a:r>
                        <a:rPr lang="en-US" sz="2400" dirty="0"/>
                        <a:t>(Minority, Age)</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1762430"/>
                  </a:ext>
                </a:extLst>
              </a:tr>
              <a:tr h="763545">
                <a:tc>
                  <a:txBody>
                    <a:bodyPr/>
                    <a:lstStyle/>
                    <a:p>
                      <a:r>
                        <a:rPr lang="en-US" sz="2400" dirty="0"/>
                        <a:t>Departmental Characteristics</a:t>
                      </a:r>
                    </a:p>
                    <a:p>
                      <a:r>
                        <a:rPr lang="en-US" sz="2400" dirty="0"/>
                        <a:t>(Size, </a:t>
                      </a:r>
                      <a:r>
                        <a:rPr lang="en-US" sz="2400" dirty="0">
                          <a:solidFill>
                            <a:schemeClr val="tx2"/>
                          </a:solidFill>
                        </a:rPr>
                        <a:t>% Female</a:t>
                      </a:r>
                      <a:r>
                        <a:rPr lang="en-US" sz="2400" dirty="0"/>
                        <a:t>)</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400" dirty="0"/>
                        <a:t>X</a:t>
                      </a:r>
                    </a:p>
                  </a:txBody>
                  <a:tcPr marL="64152" marR="64152" marT="32076" marB="320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1781964"/>
                  </a:ext>
                </a:extLst>
              </a:tr>
            </a:tbl>
          </a:graphicData>
        </a:graphic>
      </p:graphicFrame>
      <p:sp>
        <p:nvSpPr>
          <p:cNvPr id="3" name="Slide Number Placeholder 2">
            <a:extLst>
              <a:ext uri="{FF2B5EF4-FFF2-40B4-BE49-F238E27FC236}">
                <a16:creationId xmlns:a16="http://schemas.microsoft.com/office/drawing/2014/main" id="{95D6B9C0-6257-4EB6-84FC-F4D26F2CB062}"/>
              </a:ext>
            </a:extLst>
          </p:cNvPr>
          <p:cNvSpPr>
            <a:spLocks noGrp="1"/>
          </p:cNvSpPr>
          <p:nvPr>
            <p:ph type="sldNum" sz="quarter" idx="12"/>
          </p:nvPr>
        </p:nvSpPr>
        <p:spPr/>
        <p:txBody>
          <a:bodyPr/>
          <a:lstStyle/>
          <a:p>
            <a:fld id="{F788329F-22E0-4784-BBEE-13FB0D222ED4}" type="slidenum">
              <a:rPr lang="en-US" smtClean="0"/>
              <a:t>12</a:t>
            </a:fld>
            <a:endParaRPr lang="en-US"/>
          </a:p>
        </p:txBody>
      </p:sp>
    </p:spTree>
    <p:extLst>
      <p:ext uri="{BB962C8B-B14F-4D97-AF65-F5344CB8AC3E}">
        <p14:creationId xmlns:p14="http://schemas.microsoft.com/office/powerpoint/2010/main" val="3558468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5CC03-4EDA-40D6-BBC8-1B401EB4660F}"/>
              </a:ext>
            </a:extLst>
          </p:cNvPr>
          <p:cNvSpPr>
            <a:spLocks noGrp="1"/>
          </p:cNvSpPr>
          <p:nvPr>
            <p:ph type="title"/>
          </p:nvPr>
        </p:nvSpPr>
        <p:spPr>
          <a:xfrm>
            <a:off x="688937" y="365125"/>
            <a:ext cx="10878949" cy="1325563"/>
          </a:xfrm>
        </p:spPr>
        <p:txBody>
          <a:bodyPr>
            <a:normAutofit/>
          </a:bodyPr>
          <a:lstStyle/>
          <a:p>
            <a:pPr algn="ctr">
              <a:defRPr sz="1400" b="0" i="0" u="none" strike="noStrike" kern="1200" spc="0" baseline="0">
                <a:solidFill>
                  <a:prstClr val="black">
                    <a:lumMod val="65000"/>
                    <a:lumOff val="35000"/>
                  </a:prstClr>
                </a:solidFill>
                <a:latin typeface="+mn-lt"/>
                <a:ea typeface="+mn-ea"/>
                <a:cs typeface="+mn-cs"/>
              </a:defRPr>
            </a:pPr>
            <a:r>
              <a:rPr lang="en-US" sz="4000" dirty="0"/>
              <a:t>The </a:t>
            </a:r>
            <a:r>
              <a:rPr lang="en-US" sz="4000" dirty="0">
                <a:solidFill>
                  <a:schemeClr val="accent2"/>
                </a:solidFill>
              </a:rPr>
              <a:t>Earnings Penalty </a:t>
            </a:r>
            <a:r>
              <a:rPr lang="en-US" sz="4000" dirty="0"/>
              <a:t>for </a:t>
            </a:r>
            <a:r>
              <a:rPr lang="en-US" sz="4000" dirty="0">
                <a:solidFill>
                  <a:schemeClr val="accent4"/>
                </a:solidFill>
              </a:rPr>
              <a:t>Women</a:t>
            </a:r>
            <a:r>
              <a:rPr lang="en-US" sz="4000" dirty="0"/>
              <a:t> Drops Out</a:t>
            </a:r>
          </a:p>
        </p:txBody>
      </p:sp>
      <p:graphicFrame>
        <p:nvGraphicFramePr>
          <p:cNvPr id="4" name="Chart 3">
            <a:extLst>
              <a:ext uri="{FF2B5EF4-FFF2-40B4-BE49-F238E27FC236}">
                <a16:creationId xmlns:a16="http://schemas.microsoft.com/office/drawing/2014/main" id="{5F954BE1-53FF-4890-96DD-935059F32DFA}"/>
              </a:ext>
            </a:extLst>
          </p:cNvPr>
          <p:cNvGraphicFramePr>
            <a:graphicFrameLocks/>
          </p:cNvGraphicFramePr>
          <p:nvPr>
            <p:extLst>
              <p:ext uri="{D42A27DB-BD31-4B8C-83A1-F6EECF244321}">
                <p14:modId xmlns:p14="http://schemas.microsoft.com/office/powerpoint/2010/main" val="1585050909"/>
              </p:ext>
            </p:extLst>
          </p:nvPr>
        </p:nvGraphicFramePr>
        <p:xfrm>
          <a:off x="101600" y="1828799"/>
          <a:ext cx="11872686" cy="466407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E8BC2CB8-E651-4662-9E3F-F3AD26276D32}"/>
              </a:ext>
            </a:extLst>
          </p:cNvPr>
          <p:cNvSpPr txBox="1"/>
          <p:nvPr/>
        </p:nvSpPr>
        <p:spPr>
          <a:xfrm>
            <a:off x="495417" y="6446320"/>
            <a:ext cx="11085051" cy="369332"/>
          </a:xfrm>
          <a:prstGeom prst="rect">
            <a:avLst/>
          </a:prstGeom>
          <a:noFill/>
        </p:spPr>
        <p:txBody>
          <a:bodyPr wrap="square" rtlCol="0">
            <a:spAutoFit/>
          </a:bodyPr>
          <a:lstStyle/>
          <a:p>
            <a:r>
              <a:rPr lang="en-US" dirty="0"/>
              <a:t>Adj. R Square	.053		.664		    .766			.772		.779</a:t>
            </a:r>
          </a:p>
        </p:txBody>
      </p:sp>
      <p:sp>
        <p:nvSpPr>
          <p:cNvPr id="3" name="Slide Number Placeholder 2">
            <a:extLst>
              <a:ext uri="{FF2B5EF4-FFF2-40B4-BE49-F238E27FC236}">
                <a16:creationId xmlns:a16="http://schemas.microsoft.com/office/drawing/2014/main" id="{5207DCEF-4E2F-448A-92A1-C9397B593626}"/>
              </a:ext>
            </a:extLst>
          </p:cNvPr>
          <p:cNvSpPr>
            <a:spLocks noGrp="1"/>
          </p:cNvSpPr>
          <p:nvPr>
            <p:ph type="sldNum" sz="quarter" idx="12"/>
          </p:nvPr>
        </p:nvSpPr>
        <p:spPr/>
        <p:txBody>
          <a:bodyPr/>
          <a:lstStyle/>
          <a:p>
            <a:fld id="{F788329F-22E0-4784-BBEE-13FB0D222ED4}" type="slidenum">
              <a:rPr lang="en-US" smtClean="0"/>
              <a:t>13</a:t>
            </a:fld>
            <a:endParaRPr lang="en-US"/>
          </a:p>
        </p:txBody>
      </p:sp>
    </p:spTree>
    <p:extLst>
      <p:ext uri="{BB962C8B-B14F-4D97-AF65-F5344CB8AC3E}">
        <p14:creationId xmlns:p14="http://schemas.microsoft.com/office/powerpoint/2010/main" val="1558746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D260-C279-4558-A766-3A43FDA0109E}"/>
              </a:ext>
            </a:extLst>
          </p:cNvPr>
          <p:cNvSpPr>
            <a:spLocks noGrp="1"/>
          </p:cNvSpPr>
          <p:nvPr>
            <p:ph type="title"/>
          </p:nvPr>
        </p:nvSpPr>
        <p:spPr/>
        <p:txBody>
          <a:bodyPr tIns="182880">
            <a:normAutofit/>
          </a:bodyPr>
          <a:lstStyle/>
          <a:p>
            <a:pPr algn="ctr"/>
            <a:r>
              <a:rPr lang="en-US" sz="4800" dirty="0"/>
              <a:t>Is the Female Earnings Penalty Gone?</a:t>
            </a:r>
          </a:p>
        </p:txBody>
      </p:sp>
      <p:sp>
        <p:nvSpPr>
          <p:cNvPr id="3" name="Content Placeholder 2">
            <a:extLst>
              <a:ext uri="{FF2B5EF4-FFF2-40B4-BE49-F238E27FC236}">
                <a16:creationId xmlns:a16="http://schemas.microsoft.com/office/drawing/2014/main" id="{2CAA3825-2D35-45AC-A76D-F089636FC93B}"/>
              </a:ext>
            </a:extLst>
          </p:cNvPr>
          <p:cNvSpPr>
            <a:spLocks noGrp="1"/>
          </p:cNvSpPr>
          <p:nvPr>
            <p:ph idx="1"/>
          </p:nvPr>
        </p:nvSpPr>
        <p:spPr>
          <a:xfrm>
            <a:off x="838200" y="2024410"/>
            <a:ext cx="10515600" cy="4351338"/>
          </a:xfrm>
          <a:solidFill>
            <a:schemeClr val="bg1">
              <a:alpha val="84000"/>
            </a:schemeClr>
          </a:solidFill>
          <a:ln>
            <a:solidFill>
              <a:schemeClr val="accent5"/>
            </a:solidFill>
          </a:ln>
        </p:spPr>
        <p:txBody>
          <a:bodyPr anchor="ctr">
            <a:normAutofit fontScale="92500" lnSpcReduction="10000"/>
          </a:bodyPr>
          <a:lstStyle/>
          <a:p>
            <a:r>
              <a:rPr lang="en-US" sz="4400" dirty="0"/>
              <a:t>Effect of </a:t>
            </a:r>
            <a:r>
              <a:rPr lang="en-US" sz="4400" dirty="0">
                <a:solidFill>
                  <a:schemeClr val="accent6">
                    <a:lumMod val="75000"/>
                  </a:schemeClr>
                </a:solidFill>
              </a:rPr>
              <a:t>Gender of individual</a:t>
            </a:r>
            <a:r>
              <a:rPr lang="en-US" sz="4400" dirty="0"/>
              <a:t> drops out.</a:t>
            </a:r>
          </a:p>
          <a:p>
            <a:r>
              <a:rPr lang="en-US" sz="4400" dirty="0"/>
              <a:t>But where did the $20,000 go? </a:t>
            </a:r>
          </a:p>
          <a:p>
            <a:r>
              <a:rPr lang="en-US" sz="4400" dirty="0">
                <a:solidFill>
                  <a:schemeClr val="accent5"/>
                </a:solidFill>
              </a:rPr>
              <a:t>Gendered Departments</a:t>
            </a:r>
            <a:endParaRPr lang="en-US" sz="4400" dirty="0"/>
          </a:p>
          <a:p>
            <a:pPr lvl="1"/>
            <a:r>
              <a:rPr lang="en-US" sz="4000" dirty="0"/>
              <a:t>Each </a:t>
            </a:r>
            <a:r>
              <a:rPr lang="en-US" sz="4000" dirty="0">
                <a:solidFill>
                  <a:schemeClr val="accent5">
                    <a:lumMod val="75000"/>
                  </a:schemeClr>
                </a:solidFill>
              </a:rPr>
              <a:t>1%</a:t>
            </a:r>
            <a:r>
              <a:rPr lang="en-US" sz="4000" dirty="0">
                <a:solidFill>
                  <a:schemeClr val="accent5"/>
                </a:solidFill>
              </a:rPr>
              <a:t> </a:t>
            </a:r>
            <a:r>
              <a:rPr lang="en-US" sz="4000" dirty="0"/>
              <a:t>increase of </a:t>
            </a:r>
            <a:r>
              <a:rPr lang="en-US" sz="4000" dirty="0">
                <a:solidFill>
                  <a:srgbClr val="7030A0"/>
                </a:solidFill>
              </a:rPr>
              <a:t>Percent Female </a:t>
            </a:r>
            <a:r>
              <a:rPr lang="en-US" sz="4000" dirty="0"/>
              <a:t>of the Department corresponds to </a:t>
            </a:r>
            <a:r>
              <a:rPr lang="en-US" sz="4000" dirty="0">
                <a:solidFill>
                  <a:schemeClr val="accent2"/>
                </a:solidFill>
              </a:rPr>
              <a:t>-$301.</a:t>
            </a:r>
            <a:endParaRPr lang="en-US" sz="4000" dirty="0"/>
          </a:p>
          <a:p>
            <a:pPr lvl="1"/>
            <a:r>
              <a:rPr lang="en-US" sz="4000" dirty="0"/>
              <a:t>Assistant Professors in </a:t>
            </a:r>
            <a:r>
              <a:rPr lang="en-US" sz="4000" dirty="0">
                <a:solidFill>
                  <a:srgbClr val="7030A0"/>
                </a:solidFill>
              </a:rPr>
              <a:t>40% Female department </a:t>
            </a:r>
            <a:r>
              <a:rPr lang="en-US" sz="4000" dirty="0"/>
              <a:t>earn about </a:t>
            </a:r>
            <a:r>
              <a:rPr lang="en-US" sz="4000" dirty="0">
                <a:solidFill>
                  <a:schemeClr val="accent2"/>
                </a:solidFill>
              </a:rPr>
              <a:t>$12,000 less </a:t>
            </a:r>
            <a:r>
              <a:rPr lang="en-US" sz="4000" dirty="0"/>
              <a:t>than their counterparts in an </a:t>
            </a:r>
            <a:r>
              <a:rPr lang="en-US" sz="4000" dirty="0">
                <a:solidFill>
                  <a:schemeClr val="accent3">
                    <a:lumMod val="75000"/>
                  </a:schemeClr>
                </a:solidFill>
              </a:rPr>
              <a:t>all-male department </a:t>
            </a:r>
            <a:r>
              <a:rPr lang="en-US" sz="4000" dirty="0"/>
              <a:t>of the same size. </a:t>
            </a:r>
          </a:p>
        </p:txBody>
      </p:sp>
      <p:sp>
        <p:nvSpPr>
          <p:cNvPr id="4" name="Slide Number Placeholder 3">
            <a:extLst>
              <a:ext uri="{FF2B5EF4-FFF2-40B4-BE49-F238E27FC236}">
                <a16:creationId xmlns:a16="http://schemas.microsoft.com/office/drawing/2014/main" id="{EDFD94FB-A56E-4652-8176-4CA6F7D04CCD}"/>
              </a:ext>
            </a:extLst>
          </p:cNvPr>
          <p:cNvSpPr>
            <a:spLocks noGrp="1"/>
          </p:cNvSpPr>
          <p:nvPr>
            <p:ph type="sldNum" sz="quarter" idx="12"/>
          </p:nvPr>
        </p:nvSpPr>
        <p:spPr/>
        <p:txBody>
          <a:bodyPr/>
          <a:lstStyle/>
          <a:p>
            <a:fld id="{F788329F-22E0-4784-BBEE-13FB0D222ED4}" type="slidenum">
              <a:rPr lang="en-US" smtClean="0"/>
              <a:t>14</a:t>
            </a:fld>
            <a:endParaRPr lang="en-US"/>
          </a:p>
        </p:txBody>
      </p:sp>
    </p:spTree>
    <p:extLst>
      <p:ext uri="{BB962C8B-B14F-4D97-AF65-F5344CB8AC3E}">
        <p14:creationId xmlns:p14="http://schemas.microsoft.com/office/powerpoint/2010/main" val="196797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F89D-20E9-4F2A-BA36-85A94C414B58}"/>
              </a:ext>
            </a:extLst>
          </p:cNvPr>
          <p:cNvSpPr>
            <a:spLocks noGrp="1"/>
          </p:cNvSpPr>
          <p:nvPr>
            <p:ph type="title"/>
          </p:nvPr>
        </p:nvSpPr>
        <p:spPr>
          <a:xfrm>
            <a:off x="348343" y="365125"/>
            <a:ext cx="11495314" cy="1325563"/>
          </a:xfrm>
        </p:spPr>
        <p:txBody>
          <a:bodyPr>
            <a:normAutofit/>
          </a:bodyPr>
          <a:lstStyle/>
          <a:p>
            <a:pPr algn="ctr"/>
            <a:r>
              <a:rPr lang="en-US" sz="4000" dirty="0"/>
              <a:t>The More Female the Department the Lower the Salary</a:t>
            </a:r>
          </a:p>
        </p:txBody>
      </p:sp>
      <p:graphicFrame>
        <p:nvGraphicFramePr>
          <p:cNvPr id="8" name="Chart 7">
            <a:extLst>
              <a:ext uri="{FF2B5EF4-FFF2-40B4-BE49-F238E27FC236}">
                <a16:creationId xmlns:a16="http://schemas.microsoft.com/office/drawing/2014/main" id="{B8D86A74-9BBF-497D-A554-018310EDBBFE}"/>
              </a:ext>
            </a:extLst>
          </p:cNvPr>
          <p:cNvGraphicFramePr>
            <a:graphicFrameLocks/>
          </p:cNvGraphicFramePr>
          <p:nvPr>
            <p:extLst>
              <p:ext uri="{D42A27DB-BD31-4B8C-83A1-F6EECF244321}">
                <p14:modId xmlns:p14="http://schemas.microsoft.com/office/powerpoint/2010/main" val="4178896779"/>
              </p:ext>
            </p:extLst>
          </p:nvPr>
        </p:nvGraphicFramePr>
        <p:xfrm>
          <a:off x="0" y="1802515"/>
          <a:ext cx="12192001" cy="4956629"/>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EA212005-51ED-40DB-80ED-B6A81EB4DCBC}"/>
              </a:ext>
            </a:extLst>
          </p:cNvPr>
          <p:cNvSpPr>
            <a:spLocks noGrp="1"/>
          </p:cNvSpPr>
          <p:nvPr>
            <p:ph type="sldNum" sz="quarter" idx="12"/>
          </p:nvPr>
        </p:nvSpPr>
        <p:spPr>
          <a:xfrm>
            <a:off x="9448800" y="6610865"/>
            <a:ext cx="2743200" cy="247135"/>
          </a:xfrm>
        </p:spPr>
        <p:txBody>
          <a:bodyPr/>
          <a:lstStyle/>
          <a:p>
            <a:fld id="{F788329F-22E0-4784-BBEE-13FB0D222ED4}" type="slidenum">
              <a:rPr lang="en-US" smtClean="0"/>
              <a:t>15</a:t>
            </a:fld>
            <a:endParaRPr lang="en-US" dirty="0"/>
          </a:p>
        </p:txBody>
      </p:sp>
    </p:spTree>
    <p:extLst>
      <p:ext uri="{BB962C8B-B14F-4D97-AF65-F5344CB8AC3E}">
        <p14:creationId xmlns:p14="http://schemas.microsoft.com/office/powerpoint/2010/main" val="357366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 calcmode="lin" valueType="num">
                                      <p:cBhvr additive="base">
                                        <p:cTn id="7" dur="500" fill="hold"/>
                                        <p:tgtEl>
                                          <p:spTgt spid="8">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graphicEl>
                                              <a:chart seriesIdx="-3" categoryIdx="-3" bldStep="gridLegend"/>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graphicEl>
                                              <a:chart seriesIdx="1" categoryIdx="-4" bldStep="series"/>
                                            </p:graphicEl>
                                          </p:spTgt>
                                        </p:tgtEl>
                                        <p:attrNameLst>
                                          <p:attrName>style.visibility</p:attrName>
                                        </p:attrNameLst>
                                      </p:cBhvr>
                                      <p:to>
                                        <p:strVal val="visible"/>
                                      </p:to>
                                    </p:set>
                                    <p:anim calcmode="lin" valueType="num">
                                      <p:cBhvr additive="base">
                                        <p:cTn id="13" dur="500" fill="hold"/>
                                        <p:tgtEl>
                                          <p:spTgt spid="8">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graphicEl>
                                              <a:chart seriesIdx="1" categoryIdx="-4" bldStep="series"/>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074A-BDDB-4531-9C9B-01B33AD20C17}"/>
              </a:ext>
            </a:extLst>
          </p:cNvPr>
          <p:cNvSpPr>
            <a:spLocks noGrp="1"/>
          </p:cNvSpPr>
          <p:nvPr>
            <p:ph type="title"/>
          </p:nvPr>
        </p:nvSpPr>
        <p:spPr>
          <a:xfrm>
            <a:off x="435429" y="318956"/>
            <a:ext cx="11350171" cy="1325563"/>
          </a:xfrm>
          <a:no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a:lstStyle/>
          <a:p>
            <a:pPr algn="ctr"/>
            <a:r>
              <a:rPr lang="en-US" dirty="0">
                <a:solidFill>
                  <a:schemeClr val="tx1"/>
                </a:solidFill>
                <a:latin typeface="+mj-lt"/>
              </a:rPr>
              <a:t>Earnings Penalty Confounded by Percent Female</a:t>
            </a:r>
          </a:p>
        </p:txBody>
      </p:sp>
      <p:sp>
        <p:nvSpPr>
          <p:cNvPr id="3" name="Content Placeholder 2">
            <a:extLst>
              <a:ext uri="{FF2B5EF4-FFF2-40B4-BE49-F238E27FC236}">
                <a16:creationId xmlns:a16="http://schemas.microsoft.com/office/drawing/2014/main" id="{EF63DDD8-495B-43B2-ADBA-EA30C91A464E}"/>
              </a:ext>
            </a:extLst>
          </p:cNvPr>
          <p:cNvSpPr>
            <a:spLocks noGrp="1"/>
          </p:cNvSpPr>
          <p:nvPr>
            <p:ph idx="1"/>
          </p:nvPr>
        </p:nvSpPr>
        <p:spPr>
          <a:xfrm>
            <a:off x="435428" y="2046514"/>
            <a:ext cx="11350171" cy="4136572"/>
          </a:xfrm>
          <a:solidFill>
            <a:schemeClr val="bg1">
              <a:alpha val="62000"/>
            </a:schemeClr>
          </a:solidFill>
          <a:ln>
            <a:solidFill>
              <a:schemeClr val="accent5"/>
            </a:solidFill>
          </a:ln>
        </p:spPr>
        <p:txBody>
          <a:bodyPr>
            <a:normAutofit lnSpcReduction="10000"/>
          </a:bodyPr>
          <a:lstStyle/>
          <a:p>
            <a:r>
              <a:rPr lang="en-US" sz="3200" dirty="0">
                <a:solidFill>
                  <a:schemeClr val="accent6"/>
                </a:solidFill>
              </a:rPr>
              <a:t>Negative Effect on Salary for </a:t>
            </a:r>
            <a:r>
              <a:rPr lang="en-US" sz="3200" b="1" dirty="0">
                <a:solidFill>
                  <a:schemeClr val="accent4"/>
                </a:solidFill>
              </a:rPr>
              <a:t>Individual Females</a:t>
            </a:r>
            <a:r>
              <a:rPr lang="en-US" sz="3200" dirty="0">
                <a:solidFill>
                  <a:schemeClr val="accent6"/>
                </a:solidFill>
              </a:rPr>
              <a:t> drops out</a:t>
            </a:r>
          </a:p>
          <a:p>
            <a:r>
              <a:rPr lang="en-US" sz="3200" dirty="0">
                <a:solidFill>
                  <a:schemeClr val="accent2"/>
                </a:solidFill>
              </a:rPr>
              <a:t>Earnings Penalty </a:t>
            </a:r>
            <a:r>
              <a:rPr lang="en-US" sz="3200" dirty="0"/>
              <a:t>by</a:t>
            </a:r>
            <a:r>
              <a:rPr lang="en-US" sz="3200" dirty="0">
                <a:solidFill>
                  <a:schemeClr val="accent2"/>
                </a:solidFill>
              </a:rPr>
              <a:t> </a:t>
            </a:r>
            <a:r>
              <a:rPr lang="en-US" sz="3200" b="1" dirty="0">
                <a:solidFill>
                  <a:schemeClr val="accent5"/>
                </a:solidFill>
              </a:rPr>
              <a:t>Percent Female </a:t>
            </a:r>
            <a:r>
              <a:rPr lang="en-US" sz="3200" dirty="0"/>
              <a:t>likely remains </a:t>
            </a:r>
          </a:p>
          <a:p>
            <a:r>
              <a:rPr lang="en-US" sz="3200" dirty="0">
                <a:solidFill>
                  <a:schemeClr val="accent5"/>
                </a:solidFill>
              </a:rPr>
              <a:t>Gendered Departments </a:t>
            </a:r>
          </a:p>
          <a:p>
            <a:r>
              <a:rPr lang="en-US" sz="3200" dirty="0"/>
              <a:t>Results for policy/practice</a:t>
            </a:r>
          </a:p>
          <a:p>
            <a:pPr lvl="1"/>
            <a:r>
              <a:rPr lang="en-US" sz="2800" dirty="0"/>
              <a:t>Federal Court Rulings (</a:t>
            </a:r>
            <a:r>
              <a:rPr lang="en-US" sz="2800" i="1" dirty="0" err="1"/>
              <a:t>Sauceda</a:t>
            </a:r>
            <a:r>
              <a:rPr lang="en-US" sz="2800" i="1" dirty="0"/>
              <a:t> v. University of Texas-Brownsville</a:t>
            </a:r>
            <a:r>
              <a:rPr lang="en-US" sz="2800" dirty="0"/>
              <a:t>, 2013)</a:t>
            </a:r>
          </a:p>
          <a:p>
            <a:r>
              <a:rPr lang="en-US" sz="3200" dirty="0"/>
              <a:t>Future Research</a:t>
            </a:r>
          </a:p>
          <a:p>
            <a:pPr lvl="1"/>
            <a:r>
              <a:rPr lang="en-US" sz="2800" dirty="0"/>
              <a:t>Look across multiple years</a:t>
            </a:r>
          </a:p>
          <a:p>
            <a:pPr lvl="1"/>
            <a:r>
              <a:rPr lang="en-US" sz="2800" dirty="0"/>
              <a:t>Interaction Effects (Do </a:t>
            </a:r>
            <a:r>
              <a:rPr lang="en-US" sz="2800" dirty="0">
                <a:solidFill>
                  <a:schemeClr val="accent5"/>
                </a:solidFill>
              </a:rPr>
              <a:t>Gendered Departments </a:t>
            </a:r>
            <a:r>
              <a:rPr lang="en-US" sz="2800" dirty="0"/>
              <a:t>affect </a:t>
            </a:r>
            <a:r>
              <a:rPr lang="en-US" sz="2800" dirty="0">
                <a:solidFill>
                  <a:schemeClr val="accent3"/>
                </a:solidFill>
              </a:rPr>
              <a:t>males</a:t>
            </a:r>
            <a:r>
              <a:rPr lang="en-US" sz="2800" dirty="0"/>
              <a:t> and </a:t>
            </a:r>
            <a:r>
              <a:rPr lang="en-US" sz="2800" dirty="0">
                <a:solidFill>
                  <a:schemeClr val="accent4"/>
                </a:solidFill>
              </a:rPr>
              <a:t>females</a:t>
            </a:r>
            <a:r>
              <a:rPr lang="en-US" sz="2800" dirty="0"/>
              <a:t> the same way)</a:t>
            </a:r>
          </a:p>
        </p:txBody>
      </p:sp>
      <p:sp>
        <p:nvSpPr>
          <p:cNvPr id="4" name="Slide Number Placeholder 3">
            <a:extLst>
              <a:ext uri="{FF2B5EF4-FFF2-40B4-BE49-F238E27FC236}">
                <a16:creationId xmlns:a16="http://schemas.microsoft.com/office/drawing/2014/main" id="{817E4EDD-7161-47BA-A20C-290CC274C714}"/>
              </a:ext>
            </a:extLst>
          </p:cNvPr>
          <p:cNvSpPr>
            <a:spLocks noGrp="1"/>
          </p:cNvSpPr>
          <p:nvPr>
            <p:ph type="sldNum" sz="quarter" idx="12"/>
          </p:nvPr>
        </p:nvSpPr>
        <p:spPr/>
        <p:txBody>
          <a:bodyPr/>
          <a:lstStyle/>
          <a:p>
            <a:fld id="{F788329F-22E0-4784-BBEE-13FB0D222ED4}" type="slidenum">
              <a:rPr lang="en-US" smtClean="0"/>
              <a:t>16</a:t>
            </a:fld>
            <a:endParaRPr lang="en-US"/>
          </a:p>
        </p:txBody>
      </p:sp>
    </p:spTree>
    <p:extLst>
      <p:ext uri="{BB962C8B-B14F-4D97-AF65-F5344CB8AC3E}">
        <p14:creationId xmlns:p14="http://schemas.microsoft.com/office/powerpoint/2010/main" val="156189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DDAABD-C9E9-46B9-874F-C20ECCF806C1}"/>
              </a:ext>
            </a:extLst>
          </p:cNvPr>
          <p:cNvSpPr>
            <a:spLocks noGrp="1"/>
          </p:cNvSpPr>
          <p:nvPr>
            <p:ph type="title"/>
          </p:nvPr>
        </p:nvSpPr>
        <p:spPr/>
        <p:txBody>
          <a:bodyPr/>
          <a:lstStyle/>
          <a:p>
            <a:r>
              <a:rPr lang="en-US" dirty="0"/>
              <a:t>Questions?</a:t>
            </a:r>
          </a:p>
        </p:txBody>
      </p:sp>
      <p:sp>
        <p:nvSpPr>
          <p:cNvPr id="6" name="Text Placeholder 5">
            <a:extLst>
              <a:ext uri="{FF2B5EF4-FFF2-40B4-BE49-F238E27FC236}">
                <a16:creationId xmlns:a16="http://schemas.microsoft.com/office/drawing/2014/main" id="{364E8A93-DC25-4121-9599-BC7C11AB24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513BBD-EF76-4BA9-9B84-7ECBC379806A}"/>
              </a:ext>
            </a:extLst>
          </p:cNvPr>
          <p:cNvSpPr>
            <a:spLocks noGrp="1"/>
          </p:cNvSpPr>
          <p:nvPr>
            <p:ph type="sldNum" sz="quarter" idx="12"/>
          </p:nvPr>
        </p:nvSpPr>
        <p:spPr/>
        <p:txBody>
          <a:bodyPr/>
          <a:lstStyle/>
          <a:p>
            <a:fld id="{F788329F-22E0-4784-BBEE-13FB0D222ED4}" type="slidenum">
              <a:rPr lang="en-US" smtClean="0"/>
              <a:t>17</a:t>
            </a:fld>
            <a:endParaRPr lang="en-US"/>
          </a:p>
        </p:txBody>
      </p:sp>
    </p:spTree>
    <p:extLst>
      <p:ext uri="{BB962C8B-B14F-4D97-AF65-F5344CB8AC3E}">
        <p14:creationId xmlns:p14="http://schemas.microsoft.com/office/powerpoint/2010/main" val="815726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478D-D6D1-4625-8B2E-0376541BA21A}"/>
              </a:ext>
            </a:extLst>
          </p:cNvPr>
          <p:cNvSpPr>
            <a:spLocks noGrp="1"/>
          </p:cNvSpPr>
          <p:nvPr>
            <p:ph type="title"/>
          </p:nvPr>
        </p:nvSpPr>
        <p:spPr/>
        <p:txBody>
          <a:bodyPr/>
          <a:lstStyle/>
          <a:p>
            <a:r>
              <a:rPr lang="en-US" dirty="0"/>
              <a:t>Download the Slides</a:t>
            </a:r>
          </a:p>
        </p:txBody>
      </p:sp>
      <p:sp>
        <p:nvSpPr>
          <p:cNvPr id="3" name="Content Placeholder 2">
            <a:extLst>
              <a:ext uri="{FF2B5EF4-FFF2-40B4-BE49-F238E27FC236}">
                <a16:creationId xmlns:a16="http://schemas.microsoft.com/office/drawing/2014/main" id="{E4E782C3-77CC-4AFB-86ED-18A69F0D6C94}"/>
              </a:ext>
            </a:extLst>
          </p:cNvPr>
          <p:cNvSpPr>
            <a:spLocks noGrp="1"/>
          </p:cNvSpPr>
          <p:nvPr>
            <p:ph idx="1"/>
          </p:nvPr>
        </p:nvSpPr>
        <p:spPr>
          <a:xfrm>
            <a:off x="838200" y="1915297"/>
            <a:ext cx="10515600" cy="4261666"/>
          </a:xfrm>
        </p:spPr>
        <p:txBody>
          <a:bodyPr/>
          <a:lstStyle/>
          <a:p>
            <a:pPr marL="0" indent="0">
              <a:buNone/>
            </a:pPr>
            <a:r>
              <a:rPr lang="en-US" dirty="0"/>
              <a:t>Contact me, Nora Devlin at Nora.Devlin@Rutgers.edu</a:t>
            </a:r>
          </a:p>
          <a:p>
            <a:r>
              <a:rPr lang="en-US" dirty="0"/>
              <a:t>QR code for slides:</a:t>
            </a:r>
          </a:p>
          <a:p>
            <a:endParaRPr lang="en-US" dirty="0"/>
          </a:p>
          <a:p>
            <a:endParaRPr lang="en-US" dirty="0"/>
          </a:p>
          <a:p>
            <a:endParaRPr lang="en-US" dirty="0"/>
          </a:p>
          <a:p>
            <a:endParaRPr lang="en-US" dirty="0"/>
          </a:p>
          <a:p>
            <a:r>
              <a:rPr lang="en-US" dirty="0"/>
              <a:t>Link to slides: https://bit.ly/2FL7TWi</a:t>
            </a:r>
          </a:p>
        </p:txBody>
      </p:sp>
      <p:sp>
        <p:nvSpPr>
          <p:cNvPr id="4" name="Slide Number Placeholder 3">
            <a:extLst>
              <a:ext uri="{FF2B5EF4-FFF2-40B4-BE49-F238E27FC236}">
                <a16:creationId xmlns:a16="http://schemas.microsoft.com/office/drawing/2014/main" id="{0A13AB2F-8CC6-45B7-8BE0-99D9057B37C8}"/>
              </a:ext>
            </a:extLst>
          </p:cNvPr>
          <p:cNvSpPr>
            <a:spLocks noGrp="1"/>
          </p:cNvSpPr>
          <p:nvPr>
            <p:ph type="sldNum" sz="quarter" idx="12"/>
          </p:nvPr>
        </p:nvSpPr>
        <p:spPr/>
        <p:txBody>
          <a:bodyPr/>
          <a:lstStyle/>
          <a:p>
            <a:fld id="{F788329F-22E0-4784-BBEE-13FB0D222ED4}" type="slidenum">
              <a:rPr lang="en-US" smtClean="0"/>
              <a:t>18</a:t>
            </a:fld>
            <a:endParaRPr lang="en-US"/>
          </a:p>
        </p:txBody>
      </p:sp>
      <p:pic>
        <p:nvPicPr>
          <p:cNvPr id="6" name="Picture 5">
            <a:extLst>
              <a:ext uri="{FF2B5EF4-FFF2-40B4-BE49-F238E27FC236}">
                <a16:creationId xmlns:a16="http://schemas.microsoft.com/office/drawing/2014/main" id="{0040B34C-AEAB-4B25-BA0F-6C7087620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3887" y="2426178"/>
            <a:ext cx="4039913" cy="4039913"/>
          </a:xfrm>
          <a:prstGeom prst="rect">
            <a:avLst/>
          </a:prstGeom>
        </p:spPr>
      </p:pic>
    </p:spTree>
    <p:extLst>
      <p:ext uri="{BB962C8B-B14F-4D97-AF65-F5344CB8AC3E}">
        <p14:creationId xmlns:p14="http://schemas.microsoft.com/office/powerpoint/2010/main" val="965356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8442E8EF-24B4-4A6E-A23F-A0F5BF5408F0}"/>
              </a:ext>
            </a:extLst>
          </p:cNvPr>
          <p:cNvGraphicFramePr>
            <a:graphicFrameLocks/>
          </p:cNvGraphicFramePr>
          <p:nvPr>
            <p:extLst/>
          </p:nvPr>
        </p:nvGraphicFramePr>
        <p:xfrm>
          <a:off x="589548" y="866274"/>
          <a:ext cx="10587790" cy="5450305"/>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25FE95A9-0BCD-498B-AF45-B6F3791D67CE}"/>
              </a:ext>
            </a:extLst>
          </p:cNvPr>
          <p:cNvSpPr>
            <a:spLocks noGrp="1"/>
          </p:cNvSpPr>
          <p:nvPr>
            <p:ph type="sldNum" sz="quarter" idx="12"/>
          </p:nvPr>
        </p:nvSpPr>
        <p:spPr/>
        <p:txBody>
          <a:bodyPr/>
          <a:lstStyle/>
          <a:p>
            <a:fld id="{F788329F-22E0-4784-BBEE-13FB0D222ED4}" type="slidenum">
              <a:rPr lang="en-US" smtClean="0"/>
              <a:t>19</a:t>
            </a:fld>
            <a:endParaRPr lang="en-US"/>
          </a:p>
        </p:txBody>
      </p:sp>
    </p:spTree>
    <p:extLst>
      <p:ext uri="{BB962C8B-B14F-4D97-AF65-F5344CB8AC3E}">
        <p14:creationId xmlns:p14="http://schemas.microsoft.com/office/powerpoint/2010/main" val="3087951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1646-BE34-472B-B326-3A94A25B05E3}"/>
              </a:ext>
            </a:extLst>
          </p:cNvPr>
          <p:cNvSpPr>
            <a:spLocks noGrp="1"/>
          </p:cNvSpPr>
          <p:nvPr>
            <p:ph type="title"/>
          </p:nvPr>
        </p:nvSpPr>
        <p:spPr>
          <a:xfrm>
            <a:off x="393700" y="365125"/>
            <a:ext cx="11391900" cy="1006475"/>
          </a:xfrm>
        </p:spPr>
        <p:txBody>
          <a:bodyPr>
            <a:normAutofit/>
          </a:bodyPr>
          <a:lstStyle/>
          <a:p>
            <a:r>
              <a:rPr lang="en-US" sz="4000" dirty="0"/>
              <a:t>Number of 2016 NSU Faculty at Each Rank by Gender</a:t>
            </a:r>
          </a:p>
        </p:txBody>
      </p:sp>
      <p:sp>
        <p:nvSpPr>
          <p:cNvPr id="4" name="Slide Number Placeholder 3">
            <a:extLst>
              <a:ext uri="{FF2B5EF4-FFF2-40B4-BE49-F238E27FC236}">
                <a16:creationId xmlns:a16="http://schemas.microsoft.com/office/drawing/2014/main" id="{8C37A7E5-DB85-4E9D-8844-B019ABDCF9D1}"/>
              </a:ext>
            </a:extLst>
          </p:cNvPr>
          <p:cNvSpPr>
            <a:spLocks noGrp="1"/>
          </p:cNvSpPr>
          <p:nvPr>
            <p:ph type="sldNum" sz="quarter" idx="12"/>
          </p:nvPr>
        </p:nvSpPr>
        <p:spPr/>
        <p:txBody>
          <a:bodyPr/>
          <a:lstStyle/>
          <a:p>
            <a:fld id="{F788329F-22E0-4784-BBEE-13FB0D222ED4}" type="slidenum">
              <a:rPr lang="en-US" smtClean="0"/>
              <a:t>20</a:t>
            </a:fld>
            <a:endParaRPr lang="en-US"/>
          </a:p>
        </p:txBody>
      </p:sp>
      <p:graphicFrame>
        <p:nvGraphicFramePr>
          <p:cNvPr id="5" name="Content Placeholder 4">
            <a:extLst>
              <a:ext uri="{FF2B5EF4-FFF2-40B4-BE49-F238E27FC236}">
                <a16:creationId xmlns:a16="http://schemas.microsoft.com/office/drawing/2014/main" id="{354D3273-84E4-4AD5-8726-E0A75ED6BBB5}"/>
              </a:ext>
            </a:extLst>
          </p:cNvPr>
          <p:cNvGraphicFramePr>
            <a:graphicFrameLocks noGrp="1"/>
          </p:cNvGraphicFramePr>
          <p:nvPr>
            <p:ph idx="1"/>
            <p:extLst/>
          </p:nvPr>
        </p:nvGraphicFramePr>
        <p:xfrm>
          <a:off x="520700" y="1790700"/>
          <a:ext cx="11264900" cy="4930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2107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E1A8CB-BC72-4A07-B607-163098D3AE2A}"/>
              </a:ext>
            </a:extLst>
          </p:cNvPr>
          <p:cNvSpPr>
            <a:spLocks noGrp="1"/>
          </p:cNvSpPr>
          <p:nvPr>
            <p:ph type="sldNum" sz="quarter" idx="12"/>
          </p:nvPr>
        </p:nvSpPr>
        <p:spPr/>
        <p:txBody>
          <a:bodyPr/>
          <a:lstStyle/>
          <a:p>
            <a:fld id="{F788329F-22E0-4784-BBEE-13FB0D222ED4}" type="slidenum">
              <a:rPr lang="en-US" smtClean="0"/>
              <a:t>21</a:t>
            </a:fld>
            <a:endParaRPr lang="en-US"/>
          </a:p>
        </p:txBody>
      </p:sp>
      <p:graphicFrame>
        <p:nvGraphicFramePr>
          <p:cNvPr id="6" name="Object 5">
            <a:extLst>
              <a:ext uri="{FF2B5EF4-FFF2-40B4-BE49-F238E27FC236}">
                <a16:creationId xmlns:a16="http://schemas.microsoft.com/office/drawing/2014/main" id="{E03AB6F7-BAF1-409E-A3E8-74FFF09494D7}"/>
              </a:ext>
            </a:extLst>
          </p:cNvPr>
          <p:cNvGraphicFramePr>
            <a:graphicFrameLocks noChangeAspect="1"/>
          </p:cNvGraphicFramePr>
          <p:nvPr>
            <p:extLst>
              <p:ext uri="{D42A27DB-BD31-4B8C-83A1-F6EECF244321}">
                <p14:modId xmlns:p14="http://schemas.microsoft.com/office/powerpoint/2010/main" val="3573437091"/>
              </p:ext>
            </p:extLst>
          </p:nvPr>
        </p:nvGraphicFramePr>
        <p:xfrm>
          <a:off x="2279649" y="315618"/>
          <a:ext cx="7135283" cy="6226763"/>
        </p:xfrm>
        <a:graphic>
          <a:graphicData uri="http://schemas.openxmlformats.org/presentationml/2006/ole">
            <mc:AlternateContent xmlns:mc="http://schemas.openxmlformats.org/markup-compatibility/2006">
              <mc:Choice xmlns:v="urn:schemas-microsoft-com:vml" Requires="v">
                <p:oleObj spid="_x0000_s1032" name="Worksheet" r:id="rId3" imgW="6819723" imgH="5951189" progId="Excel.Sheet.12">
                  <p:embed/>
                </p:oleObj>
              </mc:Choice>
              <mc:Fallback>
                <p:oleObj name="Worksheet" r:id="rId3" imgW="6819723" imgH="5951189" progId="Excel.Sheet.12">
                  <p:embed/>
                  <p:pic>
                    <p:nvPicPr>
                      <p:cNvPr id="0" name=""/>
                      <p:cNvPicPr/>
                      <p:nvPr/>
                    </p:nvPicPr>
                    <p:blipFill>
                      <a:blip r:embed="rId4"/>
                      <a:stretch>
                        <a:fillRect/>
                      </a:stretch>
                    </p:blipFill>
                    <p:spPr>
                      <a:xfrm>
                        <a:off x="2279649" y="315618"/>
                        <a:ext cx="7135283" cy="6226763"/>
                      </a:xfrm>
                      <a:prstGeom prst="rect">
                        <a:avLst/>
                      </a:prstGeom>
                    </p:spPr>
                  </p:pic>
                </p:oleObj>
              </mc:Fallback>
            </mc:AlternateContent>
          </a:graphicData>
        </a:graphic>
      </p:graphicFrame>
    </p:spTree>
    <p:extLst>
      <p:ext uri="{BB962C8B-B14F-4D97-AF65-F5344CB8AC3E}">
        <p14:creationId xmlns:p14="http://schemas.microsoft.com/office/powerpoint/2010/main" val="2365558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682D61-5FEA-4FB0-A617-75AC0F9EE07B}"/>
              </a:ext>
            </a:extLst>
          </p:cNvPr>
          <p:cNvSpPr>
            <a:spLocks noGrp="1"/>
          </p:cNvSpPr>
          <p:nvPr>
            <p:ph type="title"/>
          </p:nvPr>
        </p:nvSpPr>
        <p:spPr>
          <a:xfrm>
            <a:off x="838200" y="301625"/>
            <a:ext cx="10515600" cy="866775"/>
          </a:xfrm>
        </p:spPr>
        <p:txBody>
          <a:bodyPr/>
          <a:lstStyle/>
          <a:p>
            <a:r>
              <a:rPr lang="en-US" dirty="0"/>
              <a:t>Departments are Segregated by Gender</a:t>
            </a:r>
          </a:p>
        </p:txBody>
      </p:sp>
      <p:sp>
        <p:nvSpPr>
          <p:cNvPr id="3" name="Slide Number Placeholder 2">
            <a:extLst>
              <a:ext uri="{FF2B5EF4-FFF2-40B4-BE49-F238E27FC236}">
                <a16:creationId xmlns:a16="http://schemas.microsoft.com/office/drawing/2014/main" id="{BB5A1203-5455-4E15-AC2C-C53DC4194D64}"/>
              </a:ext>
            </a:extLst>
          </p:cNvPr>
          <p:cNvSpPr>
            <a:spLocks noGrp="1"/>
          </p:cNvSpPr>
          <p:nvPr>
            <p:ph type="sldNum" sz="quarter" idx="12"/>
          </p:nvPr>
        </p:nvSpPr>
        <p:spPr/>
        <p:txBody>
          <a:bodyPr/>
          <a:lstStyle/>
          <a:p>
            <a:fld id="{F788329F-22E0-4784-BBEE-13FB0D222ED4}" type="slidenum">
              <a:rPr lang="en-US" smtClean="0"/>
              <a:t>22</a:t>
            </a:fld>
            <a:endParaRPr lang="en-US"/>
          </a:p>
        </p:txBody>
      </p:sp>
      <p:graphicFrame>
        <p:nvGraphicFramePr>
          <p:cNvPr id="4" name="Chart 3">
            <a:extLst>
              <a:ext uri="{FF2B5EF4-FFF2-40B4-BE49-F238E27FC236}">
                <a16:creationId xmlns:a16="http://schemas.microsoft.com/office/drawing/2014/main" id="{C438305A-DE08-4D84-8A5C-1D3ACD5A2499}"/>
              </a:ext>
            </a:extLst>
          </p:cNvPr>
          <p:cNvGraphicFramePr>
            <a:graphicFrameLocks/>
          </p:cNvGraphicFramePr>
          <p:nvPr>
            <p:extLst>
              <p:ext uri="{D42A27DB-BD31-4B8C-83A1-F6EECF244321}">
                <p14:modId xmlns:p14="http://schemas.microsoft.com/office/powerpoint/2010/main" val="1185840417"/>
              </p:ext>
            </p:extLst>
          </p:nvPr>
        </p:nvGraphicFramePr>
        <p:xfrm>
          <a:off x="280554" y="825500"/>
          <a:ext cx="11630891" cy="6032500"/>
        </p:xfrm>
        <a:graphic>
          <a:graphicData uri="http://schemas.openxmlformats.org/drawingml/2006/chart">
            <c:chart xmlns:c="http://schemas.openxmlformats.org/drawingml/2006/chart" xmlns:r="http://schemas.openxmlformats.org/officeDocument/2006/relationships" r:id="rId3"/>
          </a:graphicData>
        </a:graphic>
      </p:graphicFrame>
      <p:sp>
        <p:nvSpPr>
          <p:cNvPr id="6" name="Arrow: Down 5">
            <a:extLst>
              <a:ext uri="{FF2B5EF4-FFF2-40B4-BE49-F238E27FC236}">
                <a16:creationId xmlns:a16="http://schemas.microsoft.com/office/drawing/2014/main" id="{45A6ED6A-9342-4053-AB21-D35893B915CF}"/>
              </a:ext>
            </a:extLst>
          </p:cNvPr>
          <p:cNvSpPr/>
          <p:nvPr/>
        </p:nvSpPr>
        <p:spPr>
          <a:xfrm>
            <a:off x="7229763" y="4590484"/>
            <a:ext cx="495300" cy="850900"/>
          </a:xfrm>
          <a:prstGeom prst="downArrow">
            <a:avLst/>
          </a:prstGeom>
        </p:spPr>
        <p:style>
          <a:lnRef idx="2">
            <a:schemeClr val="accent2"/>
          </a:lnRef>
          <a:fillRef idx="1">
            <a:schemeClr val="lt1"/>
          </a:fillRef>
          <a:effectRef idx="0">
            <a:schemeClr val="accent2"/>
          </a:effectRef>
          <a:fontRef idx="minor">
            <a:schemeClr val="dk1"/>
          </a:fontRef>
        </p:style>
        <p:txBody>
          <a:bodyPr vert="vert270" rtlCol="0" anchor="ctr"/>
          <a:lstStyle/>
          <a:p>
            <a:pPr algn="ctr"/>
            <a:r>
              <a:rPr lang="en-US" dirty="0"/>
              <a:t>Mean</a:t>
            </a:r>
          </a:p>
        </p:txBody>
      </p:sp>
    </p:spTree>
    <p:extLst>
      <p:ext uri="{BB962C8B-B14F-4D97-AF65-F5344CB8AC3E}">
        <p14:creationId xmlns:p14="http://schemas.microsoft.com/office/powerpoint/2010/main" val="387143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45CF-FB73-4040-846A-9D72B2CDA020}"/>
              </a:ext>
            </a:extLst>
          </p:cNvPr>
          <p:cNvSpPr>
            <a:spLocks noGrp="1"/>
          </p:cNvSpPr>
          <p:nvPr>
            <p:ph type="title"/>
          </p:nvPr>
        </p:nvSpPr>
        <p:spPr>
          <a:xfrm>
            <a:off x="411480" y="356895"/>
            <a:ext cx="11414760" cy="824414"/>
          </a:xfrm>
          <a:ln w="38100">
            <a:solidFill>
              <a:schemeClr val="accent3"/>
            </a:solidFill>
          </a:ln>
        </p:spPr>
        <p:txBody>
          <a:bodyPr>
            <a:normAutofit/>
          </a:bodyPr>
          <a:lstStyle/>
          <a:p>
            <a:pPr algn="ctr"/>
            <a:r>
              <a:rPr lang="en-US" dirty="0"/>
              <a:t>Is there a “Gender Pay Gap?”</a:t>
            </a:r>
          </a:p>
        </p:txBody>
      </p:sp>
      <p:pic>
        <p:nvPicPr>
          <p:cNvPr id="4" name="Picture 3">
            <a:extLst>
              <a:ext uri="{FF2B5EF4-FFF2-40B4-BE49-F238E27FC236}">
                <a16:creationId xmlns:a16="http://schemas.microsoft.com/office/drawing/2014/main" id="{D258B11A-65C5-42DB-ABD5-BC967257C0C9}"/>
              </a:ext>
            </a:extLst>
          </p:cNvPr>
          <p:cNvPicPr>
            <a:picLocks noChangeAspect="1"/>
          </p:cNvPicPr>
          <p:nvPr/>
        </p:nvPicPr>
        <p:blipFill rotWithShape="1">
          <a:blip r:embed="rId3"/>
          <a:srcRect l="10533" t="18041" r="60230" b="65087"/>
          <a:stretch/>
        </p:blipFill>
        <p:spPr>
          <a:xfrm>
            <a:off x="5093911" y="5537493"/>
            <a:ext cx="6007768" cy="963612"/>
          </a:xfrm>
          <a:prstGeom prst="rect">
            <a:avLst/>
          </a:prstGeom>
          <a:ln>
            <a:solidFill>
              <a:schemeClr val="accent5"/>
            </a:solidFill>
          </a:ln>
        </p:spPr>
      </p:pic>
      <p:pic>
        <p:nvPicPr>
          <p:cNvPr id="1028" name="Picture 4" descr="http://www.pewresearch.org/wp-content/uploads/2018/04/FT_18.04.06_wage_gap.png">
            <a:extLst>
              <a:ext uri="{FF2B5EF4-FFF2-40B4-BE49-F238E27FC236}">
                <a16:creationId xmlns:a16="http://schemas.microsoft.com/office/drawing/2014/main" id="{B73970C7-2EF9-471E-8B92-EF8A7FE359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2331"/>
          <a:stretch/>
        </p:blipFill>
        <p:spPr bwMode="auto">
          <a:xfrm>
            <a:off x="1808402" y="1292587"/>
            <a:ext cx="8227433" cy="4133628"/>
          </a:xfrm>
          <a:prstGeom prst="rect">
            <a:avLst/>
          </a:prstGeom>
          <a:noFill/>
          <a:ln>
            <a:solidFill>
              <a:schemeClr val="accent5"/>
            </a:solidFill>
          </a:ln>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3A469E6D-CDD4-4D54-AF9E-3BF1F9563852}"/>
              </a:ext>
            </a:extLst>
          </p:cNvPr>
          <p:cNvSpPr>
            <a:spLocks noGrp="1"/>
          </p:cNvSpPr>
          <p:nvPr>
            <p:ph type="sldNum" sz="quarter" idx="12"/>
          </p:nvPr>
        </p:nvSpPr>
        <p:spPr/>
        <p:txBody>
          <a:bodyPr/>
          <a:lstStyle/>
          <a:p>
            <a:fld id="{F788329F-22E0-4784-BBEE-13FB0D222ED4}" type="slidenum">
              <a:rPr lang="en-US" smtClean="0"/>
              <a:t>23</a:t>
            </a:fld>
            <a:endParaRPr lang="en-US"/>
          </a:p>
        </p:txBody>
      </p:sp>
      <p:sp>
        <p:nvSpPr>
          <p:cNvPr id="5" name="Rectangle 4">
            <a:extLst>
              <a:ext uri="{FF2B5EF4-FFF2-40B4-BE49-F238E27FC236}">
                <a16:creationId xmlns:a16="http://schemas.microsoft.com/office/drawing/2014/main" id="{E63AB750-84A6-47CB-95E3-914B83A01E4A}"/>
              </a:ext>
            </a:extLst>
          </p:cNvPr>
          <p:cNvSpPr/>
          <p:nvPr/>
        </p:nvSpPr>
        <p:spPr>
          <a:xfrm>
            <a:off x="22860" y="5696133"/>
            <a:ext cx="5071051" cy="646331"/>
          </a:xfrm>
          <a:prstGeom prst="rect">
            <a:avLst/>
          </a:prstGeom>
        </p:spPr>
        <p:txBody>
          <a:bodyPr wrap="square">
            <a:spAutoFit/>
          </a:bodyPr>
          <a:lstStyle/>
          <a:p>
            <a:r>
              <a:rPr lang="en-US" dirty="0"/>
              <a:t>Pew study found here: https://pewrsr.ch/2utSKlL</a:t>
            </a:r>
          </a:p>
          <a:p>
            <a:r>
              <a:rPr lang="en-US" dirty="0"/>
              <a:t>USA Today article found here: https://bit.ly/2PSojP7</a:t>
            </a:r>
          </a:p>
        </p:txBody>
      </p:sp>
    </p:spTree>
    <p:extLst>
      <p:ext uri="{BB962C8B-B14F-4D97-AF65-F5344CB8AC3E}">
        <p14:creationId xmlns:p14="http://schemas.microsoft.com/office/powerpoint/2010/main" val="363694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45CF-FB73-4040-846A-9D72B2CDA020}"/>
              </a:ext>
            </a:extLst>
          </p:cNvPr>
          <p:cNvSpPr>
            <a:spLocks noGrp="1"/>
          </p:cNvSpPr>
          <p:nvPr>
            <p:ph type="title"/>
          </p:nvPr>
        </p:nvSpPr>
        <p:spPr>
          <a:xfrm>
            <a:off x="838199" y="136525"/>
            <a:ext cx="10515600" cy="1019175"/>
          </a:xfrm>
        </p:spPr>
        <p:txBody>
          <a:bodyPr/>
          <a:lstStyle/>
          <a:p>
            <a:r>
              <a:rPr lang="en-US" dirty="0"/>
              <a:t>Is there a “Gender Pay Gap” for Faculty?</a:t>
            </a:r>
          </a:p>
        </p:txBody>
      </p:sp>
      <p:pic>
        <p:nvPicPr>
          <p:cNvPr id="4" name="Picture 2" descr="https://www.census.gov/content/dam/Census/library/visualizations/2018/comm/womens-occupations.jpg">
            <a:extLst>
              <a:ext uri="{FF2B5EF4-FFF2-40B4-BE49-F238E27FC236}">
                <a16:creationId xmlns:a16="http://schemas.microsoft.com/office/drawing/2014/main" id="{056776B3-71ED-41F5-8F43-4FE259DD09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48724"/>
          <a:stretch/>
        </p:blipFill>
        <p:spPr bwMode="auto">
          <a:xfrm>
            <a:off x="114300" y="1225594"/>
            <a:ext cx="8163608" cy="4432212"/>
          </a:xfrm>
          <a:prstGeom prst="rect">
            <a:avLst/>
          </a:prstGeom>
          <a:noFill/>
          <a:ln>
            <a:solidFill>
              <a:schemeClr val="accent5"/>
            </a:solidFill>
          </a:ln>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AC7B6D1E-7915-41E5-9277-D5B24C61FE24}"/>
              </a:ext>
            </a:extLst>
          </p:cNvPr>
          <p:cNvGrpSpPr/>
          <p:nvPr/>
        </p:nvGrpSpPr>
        <p:grpSpPr>
          <a:xfrm>
            <a:off x="6437703" y="2584494"/>
            <a:ext cx="5398697" cy="1885994"/>
            <a:chOff x="6041582" y="2376673"/>
            <a:chExt cx="6093551" cy="2036811"/>
          </a:xfrm>
        </p:grpSpPr>
        <p:pic>
          <p:nvPicPr>
            <p:cNvPr id="6" name="Picture 5">
              <a:extLst>
                <a:ext uri="{FF2B5EF4-FFF2-40B4-BE49-F238E27FC236}">
                  <a16:creationId xmlns:a16="http://schemas.microsoft.com/office/drawing/2014/main" id="{05B38FF8-A03F-4054-AF6A-8399D83D3142}"/>
                </a:ext>
              </a:extLst>
            </p:cNvPr>
            <p:cNvPicPr>
              <a:picLocks noChangeAspect="1"/>
            </p:cNvPicPr>
            <p:nvPr/>
          </p:nvPicPr>
          <p:blipFill rotWithShape="1">
            <a:blip r:embed="rId4"/>
            <a:srcRect l="7761" t="9903" r="78500" b="85772"/>
            <a:stretch/>
          </p:blipFill>
          <p:spPr>
            <a:xfrm>
              <a:off x="6229943" y="2376673"/>
              <a:ext cx="5716830" cy="506043"/>
            </a:xfrm>
            <a:prstGeom prst="rect">
              <a:avLst/>
            </a:prstGeom>
            <a:ln>
              <a:solidFill>
                <a:schemeClr val="accent5"/>
              </a:solidFill>
            </a:ln>
          </p:spPr>
        </p:pic>
        <p:pic>
          <p:nvPicPr>
            <p:cNvPr id="7" name="Picture 6">
              <a:extLst>
                <a:ext uri="{FF2B5EF4-FFF2-40B4-BE49-F238E27FC236}">
                  <a16:creationId xmlns:a16="http://schemas.microsoft.com/office/drawing/2014/main" id="{D2FE0CB8-3D18-4E08-BAF5-68C3B25677BD}"/>
                </a:ext>
              </a:extLst>
            </p:cNvPr>
            <p:cNvPicPr>
              <a:picLocks noChangeAspect="1"/>
            </p:cNvPicPr>
            <p:nvPr/>
          </p:nvPicPr>
          <p:blipFill rotWithShape="1">
            <a:blip r:embed="rId4"/>
            <a:srcRect l="11701" t="17966" r="71143" b="67093"/>
            <a:stretch/>
          </p:blipFill>
          <p:spPr>
            <a:xfrm>
              <a:off x="6041582" y="2920816"/>
              <a:ext cx="6093551" cy="1492668"/>
            </a:xfrm>
            <a:prstGeom prst="rect">
              <a:avLst/>
            </a:prstGeom>
            <a:ln>
              <a:solidFill>
                <a:schemeClr val="accent5"/>
              </a:solidFill>
            </a:ln>
          </p:spPr>
        </p:pic>
      </p:grpSp>
      <p:sp>
        <p:nvSpPr>
          <p:cNvPr id="3" name="Slide Number Placeholder 2">
            <a:extLst>
              <a:ext uri="{FF2B5EF4-FFF2-40B4-BE49-F238E27FC236}">
                <a16:creationId xmlns:a16="http://schemas.microsoft.com/office/drawing/2014/main" id="{EF9F065A-8AB1-447D-B308-B19A7B2C1A17}"/>
              </a:ext>
            </a:extLst>
          </p:cNvPr>
          <p:cNvSpPr>
            <a:spLocks noGrp="1"/>
          </p:cNvSpPr>
          <p:nvPr>
            <p:ph type="sldNum" sz="quarter" idx="12"/>
          </p:nvPr>
        </p:nvSpPr>
        <p:spPr/>
        <p:txBody>
          <a:bodyPr/>
          <a:lstStyle/>
          <a:p>
            <a:fld id="{F788329F-22E0-4784-BBEE-13FB0D222ED4}" type="slidenum">
              <a:rPr lang="en-US" smtClean="0"/>
              <a:t>24</a:t>
            </a:fld>
            <a:endParaRPr lang="en-US"/>
          </a:p>
        </p:txBody>
      </p:sp>
      <p:sp>
        <p:nvSpPr>
          <p:cNvPr id="8" name="Rectangle 7">
            <a:extLst>
              <a:ext uri="{FF2B5EF4-FFF2-40B4-BE49-F238E27FC236}">
                <a16:creationId xmlns:a16="http://schemas.microsoft.com/office/drawing/2014/main" id="{A205B707-A4BA-4699-845A-98442FDF846B}"/>
              </a:ext>
            </a:extLst>
          </p:cNvPr>
          <p:cNvSpPr/>
          <p:nvPr/>
        </p:nvSpPr>
        <p:spPr>
          <a:xfrm>
            <a:off x="2171700" y="5334000"/>
            <a:ext cx="5956300" cy="127000"/>
          </a:xfrm>
          <a:prstGeom prst="rect">
            <a:avLst/>
          </a:prstGeom>
          <a:solidFill>
            <a:schemeClr val="accent5">
              <a:alpha val="19000"/>
            </a:schemeClr>
          </a:solidFill>
          <a:ln>
            <a:solidFill>
              <a:schemeClr val="accent5"/>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6F70F70-DC95-4600-A0F7-10FA9C63A005}"/>
              </a:ext>
            </a:extLst>
          </p:cNvPr>
          <p:cNvSpPr/>
          <p:nvPr/>
        </p:nvSpPr>
        <p:spPr>
          <a:xfrm>
            <a:off x="1276864" y="5774543"/>
            <a:ext cx="9638269" cy="646331"/>
          </a:xfrm>
          <a:prstGeom prst="rect">
            <a:avLst/>
          </a:prstGeom>
        </p:spPr>
        <p:txBody>
          <a:bodyPr wrap="square">
            <a:spAutoFit/>
          </a:bodyPr>
          <a:lstStyle/>
          <a:p>
            <a:r>
              <a:rPr lang="en-US" dirty="0"/>
              <a:t>Women’s Earnings by Occupation published by U.S. Census Bureau here: </a:t>
            </a:r>
            <a:r>
              <a:rPr lang="en-US" dirty="0">
                <a:hlinkClick r:id="rId5"/>
              </a:rPr>
              <a:t>https://bit.ly/2HP4W9z</a:t>
            </a:r>
            <a:endParaRPr lang="en-US" dirty="0"/>
          </a:p>
          <a:p>
            <a:r>
              <a:rPr lang="en-US" dirty="0"/>
              <a:t>Chronicle Article published here: </a:t>
            </a:r>
            <a:r>
              <a:rPr lang="en-US" dirty="0">
                <a:hlinkClick r:id="rId6"/>
              </a:rPr>
              <a:t>https://bit.ly/2HjsGzb</a:t>
            </a:r>
            <a:r>
              <a:rPr lang="en-US" dirty="0"/>
              <a:t> </a:t>
            </a:r>
          </a:p>
        </p:txBody>
      </p:sp>
    </p:spTree>
    <p:extLst>
      <p:ext uri="{BB962C8B-B14F-4D97-AF65-F5344CB8AC3E}">
        <p14:creationId xmlns:p14="http://schemas.microsoft.com/office/powerpoint/2010/main" val="397560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100"/>
                                  </p:stCondLst>
                                  <p:childTnLst>
                                    <p:animScale>
                                      <p:cBhvr>
                                        <p:cTn id="13" dur="2000" fill="hold"/>
                                        <p:tgtEl>
                                          <p:spTgt spid="4"/>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nodeType="clickEffect">
                                  <p:stCondLst>
                                    <p:cond delay="0"/>
                                  </p:stCondLst>
                                  <p:childTnLst>
                                    <p:animScale>
                                      <p:cBhvr>
                                        <p:cTn id="17" dur="2000" fill="hold"/>
                                        <p:tgtEl>
                                          <p:spTgt spid="4"/>
                                        </p:tgtEl>
                                      </p:cBhvr>
                                      <p:by x="66000" y="66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CQI">
      <a:dk1>
        <a:sysClr val="windowText" lastClr="000000"/>
      </a:dk1>
      <a:lt1>
        <a:sysClr val="window" lastClr="FFFFFF"/>
      </a:lt1>
      <a:dk2>
        <a:srgbClr val="1F497D"/>
      </a:dk2>
      <a:lt2>
        <a:srgbClr val="EEECE1"/>
      </a:lt2>
      <a:accent1>
        <a:srgbClr val="4F81BD"/>
      </a:accent1>
      <a:accent2>
        <a:srgbClr val="C0504D"/>
      </a:accent2>
      <a:accent3>
        <a:srgbClr val="92D050"/>
      </a:accent3>
      <a:accent4>
        <a:srgbClr val="7030A0"/>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4702</TotalTime>
  <Words>3960</Words>
  <Application>Microsoft Office PowerPoint</Application>
  <PresentationFormat>Widescreen</PresentationFormat>
  <Paragraphs>308</Paragraphs>
  <Slides>24</Slides>
  <Notes>21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Arial</vt:lpstr>
      <vt:lpstr>Calibri</vt:lpstr>
      <vt:lpstr>Calibri Light</vt:lpstr>
      <vt:lpstr>Office Theme</vt:lpstr>
      <vt:lpstr>Worksheet</vt:lpstr>
      <vt:lpstr>Engendering Regression: Gender Pay Inequity in  Faculty Salaries</vt:lpstr>
      <vt:lpstr>Recent Salary Studies  Move Away from Just Gender</vt:lpstr>
      <vt:lpstr>Why do another study?</vt:lpstr>
      <vt:lpstr>Inclusion Criteria</vt:lpstr>
      <vt:lpstr>What Explains Lower Salaries for Female Faculty?</vt:lpstr>
      <vt:lpstr>How were the data categorized?</vt:lpstr>
      <vt:lpstr>Distinguished Professors</vt:lpstr>
      <vt:lpstr>How’s the Pay at Northeastern State?</vt:lpstr>
      <vt:lpstr>Women Earn Less Than Men at Every Rank</vt:lpstr>
      <vt:lpstr>Departments Are Segregated by Gender</vt:lpstr>
      <vt:lpstr>High Percent Female Departments Make Less</vt:lpstr>
      <vt:lpstr>Modeling Gender’s Negative Effect on Salary</vt:lpstr>
      <vt:lpstr>The Earnings Penalty for Women Drops Out</vt:lpstr>
      <vt:lpstr>Is the Female Earnings Penalty Gone?</vt:lpstr>
      <vt:lpstr>The More Female the Department the Lower the Salary</vt:lpstr>
      <vt:lpstr>Earnings Penalty Confounded by Percent Female</vt:lpstr>
      <vt:lpstr>Questions?</vt:lpstr>
      <vt:lpstr>Download the Slides</vt:lpstr>
      <vt:lpstr>PowerPoint Presentation</vt:lpstr>
      <vt:lpstr>Number of 2016 NSU Faculty at Each Rank by Gender</vt:lpstr>
      <vt:lpstr>PowerPoint Presentation</vt:lpstr>
      <vt:lpstr>Departments are Segregated by Gender</vt:lpstr>
      <vt:lpstr>Is there a “Gender Pay Gap?”</vt:lpstr>
      <vt:lpstr>Is there a “Gender Pay Gap” for Faculty?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Engendering Regression: Gender Pay Inequity in  Faculty Salaries</dc:title>
  <dc:creator>Nora Devlin</dc:creator>
  <cp:lastModifiedBy>Nora Devlin</cp:lastModifiedBy>
  <cp:revision>19</cp:revision>
  <dcterms:created xsi:type="dcterms:W3CDTF">2019-03-30T21:49:23Z</dcterms:created>
  <dcterms:modified xsi:type="dcterms:W3CDTF">2019-04-27T17:57:04Z</dcterms:modified>
</cp:coreProperties>
</file>